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6" r:id="rId1"/>
    <p:sldMasterId id="2147483717" r:id="rId2"/>
  </p:sldMasterIdLst>
  <p:notesMasterIdLst>
    <p:notesMasterId r:id="rId63"/>
  </p:notesMasterIdLst>
  <p:sldIdLst>
    <p:sldId id="256" r:id="rId3"/>
    <p:sldId id="257" r:id="rId4"/>
    <p:sldId id="311" r:id="rId5"/>
    <p:sldId id="312" r:id="rId6"/>
    <p:sldId id="313" r:id="rId7"/>
    <p:sldId id="310" r:id="rId8"/>
    <p:sldId id="314" r:id="rId9"/>
    <p:sldId id="315" r:id="rId10"/>
    <p:sldId id="260" r:id="rId11"/>
    <p:sldId id="261" r:id="rId12"/>
    <p:sldId id="262" r:id="rId13"/>
    <p:sldId id="316" r:id="rId14"/>
    <p:sldId id="263" r:id="rId15"/>
    <p:sldId id="264" r:id="rId16"/>
    <p:sldId id="265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317" r:id="rId30"/>
    <p:sldId id="319" r:id="rId31"/>
    <p:sldId id="318" r:id="rId32"/>
    <p:sldId id="326" r:id="rId33"/>
    <p:sldId id="322" r:id="rId34"/>
    <p:sldId id="324" r:id="rId35"/>
    <p:sldId id="325" r:id="rId36"/>
    <p:sldId id="320" r:id="rId37"/>
    <p:sldId id="283" r:id="rId38"/>
    <p:sldId id="284" r:id="rId39"/>
    <p:sldId id="285" r:id="rId40"/>
    <p:sldId id="286" r:id="rId41"/>
    <p:sldId id="287" r:id="rId42"/>
    <p:sldId id="327" r:id="rId43"/>
    <p:sldId id="288" r:id="rId44"/>
    <p:sldId id="289" r:id="rId45"/>
    <p:sldId id="291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</p:sldIdLst>
  <p:sldSz cx="9144000" cy="5143500" type="screen16x9"/>
  <p:notesSz cx="6858000" cy="9144000"/>
  <p:embeddedFontLst>
    <p:embeddedFont>
      <p:font typeface="Amatic SC" pitchFamily="2" charset="-79"/>
      <p:regular r:id="rId64"/>
      <p:bold r:id="rId65"/>
    </p:embeddedFont>
    <p:embeddedFont>
      <p:font typeface="Inconsolata" pitchFamily="49" charset="77"/>
      <p:regular r:id="rId66"/>
      <p:bold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  <p:embeddedFont>
      <p:font typeface="Roboto Light" panose="02000000000000000000" pitchFamily="2" charset="0"/>
      <p:regular r:id="rId72"/>
      <p:bold r:id="rId73"/>
      <p:italic r:id="rId74"/>
      <p:boldItalic r:id="rId75"/>
    </p:embeddedFont>
    <p:embeddedFont>
      <p:font typeface="Roboto Medium" panose="02000000000000000000" pitchFamily="2" charset="0"/>
      <p:regular r:id="rId76"/>
      <p:bold r:id="rId77"/>
      <p:italic r:id="rId78"/>
      <p:boldItalic r:id="rId79"/>
    </p:embeddedFont>
    <p:embeddedFont>
      <p:font typeface="Roboto Thin" panose="02000000000000000000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45BB0E-330C-4EA1-A2CF-34E5E1EF614B}">
  <a:tblStyle styleId="{6245BB0E-330C-4EA1-A2CF-34E5E1EF61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9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3.fntdata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4b7d7734d4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4b7d7734d4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4067680081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g4067680081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shutterstock_137111177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g4067680081_2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4067680081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0" name="Google Shape;1130;g4067680081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few things you can do to ensure your success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g4067680081_2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4067680081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6" name="Google Shape;1726;g4067680081_2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g4067680081_2_3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160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67680081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4067680081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4067680081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g4067680081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Shutterstock_654566557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Those that have the hardest time in the program are not the ones who came in knowing no programming. 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not the ones who haven’t played around with HTML, CSS, or Javascript.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the ones who walk in thinking they either A) Know more than they do. Or B) Are experts in a completely different field. 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something that stops people like this from accepting the reality. 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g4067680081_2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4067680081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9" name="Google Shape;1149;g4067680081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Shutterstock_667830277</a:t>
            </a:r>
            <a:b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Having a humble attitude is the first requirement of being successful in this program. 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shutterstock_667830277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g4067680081_2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4dfd64eae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4dfd64eae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4067680081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0" name="Google Shape;1180;g4067680081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there are a few obstacles in the way.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Things that will frustrate you…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g4067680081_2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4067680081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6" name="Google Shape;1186;g4067680081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Shutterstock_1188695488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Obstacle 1</a:t>
            </a:r>
            <a:b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learning to code is tough, intimidating, and frustrating at times. You should forget about your uncle/brother-in-law/friend/step-sister who told you about so-and-so learning to build apps in 1 week. Coding is hard. It will take time. There is no way around that.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confusing, difficult, and there’s a ton to learn. But it’s super rewarding when you _do_ learn why your code broke or is working.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shutterstock_1188695488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g4067680081_2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4067680081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6" name="Google Shape;1196;g4067680081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Shutterstock_215771662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Obstacle 2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will be many moments where you will doubt yourself.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shutterstock_215771662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Everyone is on the same page as you. No-one in this classroom is dumb. You all have varying backgrounds with differing experiences and exposure.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Everyone was where you are at some point in their career. Every single developer. Me too.  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takes time but you have what it takes; you were selected for this program because we know you have what it takes.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few weeks will be difficult, but everyone will be on a pretty level playing field a few weeks in.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g4067680081_2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4b7d7734d4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4b7d7734d4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4067680081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4" name="Google Shape;1204;g4067680081_2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Shutterstock_411452953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Obstacle 2 – you have a ton of ground to cover! 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There’s a lot to learn, and it can be intimidating. But honestly, 6 months will be over before you know it. 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shutterstock_411452953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Because of the length of the program, personal issues WILL come up during the course of the program, and it will be challenging to stay motivated. 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should see each other as a family embarking on a long journey. You will become far closer to your peers than you realize. Intensity is no substitute for endurance.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g4067680081_2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4067680081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2" name="Google Shape;1212;g4067680081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will take a while to master. Persisting in general is the #1 hardest thing in this course.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Perhaps tied with having self-confidence (talk about imposter syndrome).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g4067680081_2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067680081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1" name="Google Shape;1231;g4067680081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g4067680081_2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4067680081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9" name="Google Shape;1259;g4067680081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g4067680081_2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4067680081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7" name="Google Shape;1287;g4067680081_2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1300"/>
          </a:p>
        </p:txBody>
      </p:sp>
      <p:sp>
        <p:nvSpPr>
          <p:cNvPr id="1288" name="Google Shape;1288;g4067680081_2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4067680081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g4067680081_2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Trilogy image of students and does not violate copyright laws. 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g4067680081_2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4067680081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3" name="Google Shape;1323;g4067680081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course, to do this, you’ll need to be great at googling!</a:t>
            </a:r>
            <a:endParaRPr sz="13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arguably the best/most important skill you can use.</a:t>
            </a:r>
            <a:endParaRPr sz="1300" dirty="0"/>
          </a:p>
          <a:p>
            <a:pPr marL="16510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It’s silly, but being able to find the answers to your questions is extremely important, and people won’t always be around. Google should almost always be your first go-to (it has almost every answer, if you know how to find it).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shutterstock_653127499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4067680081_2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4067680081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1" name="Google Shape;1331;g4067680081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we’ve talked about the journey and how to be successful, let’s talk about the stops along the way.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g4067680081_2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4067680081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6" name="Google Shape;1726;g4067680081_2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g4067680081_2_3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2926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4067680081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6" name="Google Shape;1726;g4067680081_2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g4067680081_2_3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89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067680081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5" name="Google Shape;1115;g4067680081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g4067680081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2890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067680081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5" name="Google Shape;1365;g4067680081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next up I want to spend a little bit of time checking that everyone has everything they need installed (from the pre-work).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can check off all of these things, spend this time helping your neighbors. This should become a habit – try to ask for help form your neighbors before going to a TA (you will both learn more along the way). &lt; We’ll talk more about this soon.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said, let’s check some things off of a list.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g4067680081_2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4197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4067680081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0" name="Google Shape;1350;g4067680081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coding! Unfortunate, right? 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We’ll get a ton of in-class practice reading and writing code, so the course quickly becomes “code-centric”. 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days will be much less presentation-heavy than today.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1300"/>
          </a:p>
        </p:txBody>
      </p:sp>
      <p:sp>
        <p:nvSpPr>
          <p:cNvPr id="1351" name="Google Shape;1351;g4067680081_2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067680081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5" name="Google Shape;1365;g4067680081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next up I want to spend a little bit of time checking that everyone has everything they need installed (from the pre-work).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can check off all of these things, spend this time helping your neighbors. This should become a habit – try to ask for help form your neighbors before going to a TA (you will both learn more along the way). &lt; We’ll talk more about this soon.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said, let’s check some things off of a list.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g4067680081_2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4067680081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1" name="Google Shape;1371;g4067680081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g4067680081_2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4067680081_2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6" name="Google Shape;1386;g4067680081_2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g4067680081_2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4067680081_2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8" name="Google Shape;1398;g4067680081_2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g4067680081_2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4067680081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g4067680081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4067680081_2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6" name="Google Shape;1416;g4067680081_2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what exactly does it mean to be a “full stack developer?”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g4067680081_2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4b83b31264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4b83b31264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Websites today are all about reading code for these components – “front-end” and “back-end”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4b7d7734d4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3" name="Google Shape;1593;g4b7d7734d4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course, you’ll learn everything you need to be able to do this – </a:t>
            </a:r>
            <a:b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you’ll be able to build complex web applications even as a single developer.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g4b7d7734d4_0_1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067680081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5" name="Google Shape;1115;g4067680081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g4067680081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219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4067680081_2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g4067680081_2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4067680081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5" name="Google Shape;1605;g4067680081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terminal is the portal to your computer – it allows you to run and even script commands that can create files, folders, and more.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extremely important that you get intimately familiar with the terminal as soon as possible, as you’ll use it for almost everything. It is fast and powerful.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endParaRPr sz="1300"/>
          </a:p>
        </p:txBody>
      </p:sp>
      <p:sp>
        <p:nvSpPr>
          <p:cNvPr id="1606" name="Google Shape;1606;g4067680081_2_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4067680081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2" name="Google Shape;1612;g4067680081_2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let’s run through a couple of examples.</a:t>
            </a:r>
            <a:endParaRPr sz="1300"/>
          </a:p>
        </p:txBody>
      </p:sp>
      <p:sp>
        <p:nvSpPr>
          <p:cNvPr id="1613" name="Google Shape;1613;g4067680081_2_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4ed86f4eb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4ed86f4eb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4067680081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5" name="Google Shape;1625;g4067680081_2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turn!</a:t>
            </a:r>
            <a:endParaRPr sz="1300"/>
          </a:p>
        </p:txBody>
      </p:sp>
      <p:sp>
        <p:nvSpPr>
          <p:cNvPr id="1626" name="Google Shape;1626;g4067680081_2_3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4067680081_2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2" name="Google Shape;1642;g4067680081_2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g4067680081_2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4067680081_2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5" name="Google Shape;1665;g4067680081_2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Re-ask the questions after a couple of minutes walking neighbor-discussion:</a:t>
            </a:r>
            <a:endParaRPr sz="1300"/>
          </a:p>
          <a:p>
            <a:pPr marL="16510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create a new folder?</a:t>
            </a:r>
            <a:endParaRPr sz="1300"/>
          </a:p>
          <a:p>
            <a:pPr marL="16510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you create a new file?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shutterstock_81648802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g4067680081_2_3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4067680081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3" name="Google Shape;1673;g4067680081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you can create HTML files from the terminal, let’s create one and actually write some HTML.</a:t>
            </a:r>
            <a:endParaRPr sz="1300"/>
          </a:p>
        </p:txBody>
      </p:sp>
      <p:sp>
        <p:nvSpPr>
          <p:cNvPr id="1674" name="Google Shape;1674;g4067680081_2_3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4067680081_2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0" name="Google Shape;1680;g4067680081_2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g4067680081_2_3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4ed86f4eb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4ed86f4eb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067680081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5" name="Google Shape;1115;g4067680081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g4067680081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8017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4067680081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6" name="Google Shape;1696;g4067680081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g4067680081_2_3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4067680081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4" name="Google Shape;1704;g4067680081_2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g4067680081_2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4067680081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2" name="Google Shape;1712;g4067680081_2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g4067680081_2_3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4067680081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86175" tIns="86175" rIns="86175" bIns="861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g4067680081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4067680081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6" name="Google Shape;1726;g4067680081_2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g4067680081_2_3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4067680081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6" name="Google Shape;1726;g4067680081_2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g4067680081_2_3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3778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4b7d7734d4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4b7d7734d4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144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4067680081_2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6" name="Google Shape;1726;g4067680081_2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g4067680081_2_3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37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4067680081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5" name="Google Shape;1115;g4067680081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g4067680081_2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3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 1">
  <p:cSld name="CUSTOM_2_7_1_3_1_1_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3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3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4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7" name="Google Shape;557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9" name="Google Shape;559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4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57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7" name="Google Shape;577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5" name="Google Shape;58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44"/>
          <p:cNvSpPr txBox="1">
            <a:spLocks noGrp="1"/>
          </p:cNvSpPr>
          <p:nvPr>
            <p:ph type="subTitle" idx="3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4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4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9" name="Google Shape;62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0" name="Google Shape;63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1" name="Google Shape;63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2" name="Google Shape;63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4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4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2" name="Google Shape;642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1" name="Google Shape;651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3" name="Google Shape;66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2" name="Google Shape;67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4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4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4" name="Google Shape;684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93" name="Google Shape;69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Google Shape;69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4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4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5" name="Google Shape;705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5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5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5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5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5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8" name="Google Shape;72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8" name="Google Shape;738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0" name="Google Shape;740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2" name="Google Shape;752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2" name="Google Shape;76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4" name="Google Shape;764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5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5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5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5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5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5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6" name="Google Shape;786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5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5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5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5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0" name="Google Shape;800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0" name="Google Shape;81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2" name="Google Shape;81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5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5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5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5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5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6" name="Google Shape;826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4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7" name="Google Shape;837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8" name="Google Shape;838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4" name="Google Shape;864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5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5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5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0" name="Google Shape;880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5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1" name="Google Shape;891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2" name="Google Shape;892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3" name="Google Shape;893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5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7" name="Google Shape;907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47" name="Google Shape;94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9" name="Google Shape;94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66" name="Google Shape;966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77" name="Google Shape;97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8" name="Google Shape;978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9" name="Google Shape;979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6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07" name="Google Shape;10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9" name="Google Shape;1009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4" name="Google Shape;1014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0" name="Google Shape;1020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6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6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6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6" name="Google Shape;1026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6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40" name="Google Shape;10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6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2" name="Google Shape;1042;p6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6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51" name="Google Shape;1051;p6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2" name="Google Shape;1052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6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56" name="Google Shape;1056;p6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6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67" name="Google Shape;1067;p6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8" name="Google Shape;1068;p6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6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7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9" r:id="rId20"/>
    <p:sldLayoutId id="2147483681" r:id="rId21"/>
    <p:sldLayoutId id="2147483682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4" r:id="rId41"/>
    <p:sldLayoutId id="2147483705" r:id="rId42"/>
    <p:sldLayoutId id="2147483706" r:id="rId43"/>
    <p:sldLayoutId id="2147483708" r:id="rId44"/>
    <p:sldLayoutId id="2147483710" r:id="rId45"/>
    <p:sldLayoutId id="2147483711" r:id="rId46"/>
    <p:sldLayoutId id="2147483713" r:id="rId47"/>
    <p:sldLayoutId id="2147483714" r:id="rId48"/>
    <p:sldLayoutId id="2147483715" r:id="rId49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7.tiff"/><Relationship Id="rId4" Type="http://schemas.openxmlformats.org/officeDocument/2006/relationships/hyperlink" Target="http://lmgtfy.com/?q=google+fu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ieb6Svbc10E&amp;index=1&amp;list=PLgJ8UgkiorCnMLsUevoQRxH8t9bt7ne14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eb6Svbc10E&amp;index=1&amp;list=PLgJ8UgkiorCnMLsUevoQRxH8t9bt7ne14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Zen of Coding</a:t>
            </a:r>
            <a:endParaRPr/>
          </a:p>
        </p:txBody>
      </p:sp>
      <p:sp>
        <p:nvSpPr>
          <p:cNvPr id="1082" name="Google Shape;1082;p7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Team Promise</a:t>
            </a:r>
            <a:endParaRPr/>
          </a:p>
        </p:txBody>
      </p:sp>
      <p:sp>
        <p:nvSpPr>
          <p:cNvPr id="1125" name="Google Shape;1125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3072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you’re willing to put in the time and take our advice, we’re here to help you 100% of the way. </a:t>
            </a:r>
            <a:endParaRPr sz="1600"/>
          </a:p>
        </p:txBody>
      </p:sp>
      <p:sp>
        <p:nvSpPr>
          <p:cNvPr id="1126" name="Google Shape;1126;p76"/>
          <p:cNvSpPr txBox="1">
            <a:spLocks noGrp="1"/>
          </p:cNvSpPr>
          <p:nvPr>
            <p:ph type="body" idx="3"/>
          </p:nvPr>
        </p:nvSpPr>
        <p:spPr>
          <a:xfrm>
            <a:off x="175" y="1250650"/>
            <a:ext cx="3185700" cy="3656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This goes for everyone working on this program:</a:t>
            </a:r>
            <a:endParaRPr sz="1600"/>
          </a:p>
          <a:p>
            <a:pPr marL="320040" lvl="0" indent="-19304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Instructors</a:t>
            </a:r>
            <a:endParaRPr sz="1600"/>
          </a:p>
          <a:p>
            <a:pPr marL="320040" lvl="0" indent="-19304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TAs </a:t>
            </a:r>
            <a:endParaRPr sz="1600"/>
          </a:p>
          <a:p>
            <a:pPr marL="320040" lvl="0" indent="-19304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Student Success Team</a:t>
            </a:r>
            <a:endParaRPr sz="1600"/>
          </a:p>
          <a:p>
            <a:pPr marL="320040" lvl="0" indent="-19304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Career coaches</a:t>
            </a:r>
            <a:endParaRPr sz="1600"/>
          </a:p>
          <a:p>
            <a:pPr marL="320040" lvl="0" indent="-19304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Everyone else!</a:t>
            </a:r>
            <a:endParaRPr sz="1600"/>
          </a:p>
        </p:txBody>
      </p:sp>
      <p:pic>
        <p:nvPicPr>
          <p:cNvPr id="1127" name="Google Shape;11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966" y="1250650"/>
            <a:ext cx="5922658" cy="33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7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/>
              <a:t>But Remember: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Nothing good comes easily.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731" name="Google Shape;1731;p12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123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indent="0">
              <a:buNone/>
            </a:pPr>
            <a:r>
              <a:rPr lang="en" sz="1800" dirty="0"/>
              <a:t>36</a:t>
            </a:r>
            <a:endParaRPr dirty="0"/>
          </a:p>
        </p:txBody>
      </p:sp>
      <p:sp>
        <p:nvSpPr>
          <p:cNvPr id="1742" name="Google Shape;1742;p123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123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23"/>
          <p:cNvSpPr txBox="1">
            <a:spLocks noGrp="1"/>
          </p:cNvSpPr>
          <p:nvPr>
            <p:ph type="subTitle" idx="2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</a:t>
            </a:r>
            <a:endParaRPr dirty="0"/>
          </a:p>
        </p:txBody>
      </p:sp>
      <p:sp>
        <p:nvSpPr>
          <p:cNvPr id="1745" name="Google Shape;1745;p123"/>
          <p:cNvSpPr txBox="1">
            <a:spLocks noGrp="1"/>
          </p:cNvSpPr>
          <p:nvPr>
            <p:ph type="subTitle" idx="3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algn="l"/>
            <a:r>
              <a:rPr lang="en" sz="1800" dirty="0"/>
              <a:t>24</a:t>
            </a: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8E46EE-46A7-EB43-A413-AFFB8904E18F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370812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Keys to Success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Don’t Be This Person:</a:t>
            </a:r>
            <a:endParaRPr dirty="0"/>
          </a:p>
        </p:txBody>
      </p:sp>
      <p:cxnSp>
        <p:nvCxnSpPr>
          <p:cNvPr id="1146" name="Google Shape;1146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4CDB4E3-EA93-B945-8506-2C6CEC2C7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2" y="2058690"/>
            <a:ext cx="74422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80"/>
          <p:cNvSpPr txBox="1">
            <a:spLocks noGrp="1"/>
          </p:cNvSpPr>
          <p:nvPr>
            <p:ph type="title"/>
          </p:nvPr>
        </p:nvSpPr>
        <p:spPr>
          <a:xfrm>
            <a:off x="-12300" y="498325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Should Be You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The Path of Learning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"/>
          <p:cNvSpPr txBox="1">
            <a:spLocks noGrp="1"/>
          </p:cNvSpPr>
          <p:nvPr>
            <p:ph type="title"/>
          </p:nvPr>
        </p:nvSpPr>
        <p:spPr>
          <a:xfrm>
            <a:off x="274350" y="1562100"/>
            <a:ext cx="8595300" cy="10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Nothing comes easy.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 students, you face three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HUGE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obstacles.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 #1: The Great Confusion</a:t>
            </a:r>
            <a:endParaRPr/>
          </a:p>
        </p:txBody>
      </p:sp>
      <p:sp>
        <p:nvSpPr>
          <p:cNvPr id="1191" name="Google Shape;1191;p86"/>
          <p:cNvSpPr txBox="1">
            <a:spLocks noGrp="1"/>
          </p:cNvSpPr>
          <p:nvPr>
            <p:ph type="subTitle" idx="1"/>
          </p:nvPr>
        </p:nvSpPr>
        <p:spPr>
          <a:xfrm>
            <a:off x="-12300" y="1085550"/>
            <a:ext cx="9144000" cy="1400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My code doesn't work and I don't know why.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My code works and I don't know why.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192" name="Google Shape;1192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86"/>
          <p:cNvCxnSpPr/>
          <p:nvPr/>
        </p:nvCxnSpPr>
        <p:spPr>
          <a:xfrm>
            <a:off x="2590350" y="1592580"/>
            <a:ext cx="393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Obstacle #2: The Great Doubt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0" name="Google Shape;120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269" y="647700"/>
            <a:ext cx="6224733" cy="415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87"/>
          <p:cNvSpPr txBox="1">
            <a:spLocks noGrp="1"/>
          </p:cNvSpPr>
          <p:nvPr>
            <p:ph type="subTitle" idx="1"/>
          </p:nvPr>
        </p:nvSpPr>
        <p:spPr>
          <a:xfrm>
            <a:off x="695325" y="1761825"/>
            <a:ext cx="10239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“Maybe I’m just dumb.”</a:t>
            </a:r>
            <a:endParaRPr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CEDA4-2AA7-F246-898F-90634ADFA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356874"/>
            <a:ext cx="74422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Introductions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 #3: The Great Distance</a:t>
            </a:r>
            <a:endParaRPr/>
          </a:p>
        </p:txBody>
      </p:sp>
      <p:cxnSp>
        <p:nvCxnSpPr>
          <p:cNvPr id="1209" name="Google Shape;1209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 Comes Easy</a:t>
            </a:r>
            <a:endParaRPr/>
          </a:p>
        </p:txBody>
      </p:sp>
      <p:sp>
        <p:nvSpPr>
          <p:cNvPr id="1216" name="Google Shape;1216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to code requires two things:</a:t>
            </a:r>
            <a:endParaRPr/>
          </a:p>
        </p:txBody>
      </p:sp>
      <p:pic>
        <p:nvPicPr>
          <p:cNvPr id="1217" name="Google Shape;121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120" y="1116975"/>
            <a:ext cx="6911760" cy="357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89"/>
          <p:cNvSpPr txBox="1"/>
          <p:nvPr/>
        </p:nvSpPr>
        <p:spPr>
          <a:xfrm>
            <a:off x="1512800" y="1562225"/>
            <a:ext cx="2643600" cy="26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Persisting in the </a:t>
            </a:r>
            <a:br>
              <a:rPr lang="en" sz="1900"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latin typeface="Roboto"/>
                <a:ea typeface="Roboto"/>
                <a:cs typeface="Roboto"/>
                <a:sym typeface="Roboto"/>
              </a:rPr>
              <a:t>face of something </a:t>
            </a:r>
            <a:br>
              <a:rPr lang="en" sz="1900"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latin typeface="Roboto"/>
                <a:ea typeface="Roboto"/>
                <a:cs typeface="Roboto"/>
                <a:sym typeface="Roboto"/>
              </a:rPr>
              <a:t>that feels incredibly hard and confusing.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9" name="Google Shape;1219;p89"/>
          <p:cNvSpPr txBox="1"/>
          <p:nvPr/>
        </p:nvSpPr>
        <p:spPr>
          <a:xfrm>
            <a:off x="4977425" y="1573663"/>
            <a:ext cx="2643600" cy="26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Maintaining the self-confidence necessary to believe that </a:t>
            </a:r>
            <a:r>
              <a:rPr lang="en" sz="1900" b="1">
                <a:latin typeface="Roboto"/>
                <a:ea typeface="Roboto"/>
                <a:cs typeface="Roboto"/>
                <a:sym typeface="Roboto"/>
              </a:rPr>
              <a:t>YOU CAN </a:t>
            </a:r>
            <a:br>
              <a:rPr lang="en" sz="1900" b="1">
                <a:latin typeface="Roboto"/>
                <a:ea typeface="Roboto"/>
                <a:cs typeface="Roboto"/>
                <a:sym typeface="Roboto"/>
              </a:rPr>
            </a:br>
            <a:r>
              <a:rPr lang="en" sz="1900" b="1">
                <a:latin typeface="Roboto"/>
                <a:ea typeface="Roboto"/>
                <a:cs typeface="Roboto"/>
                <a:sym typeface="Roboto"/>
              </a:rPr>
              <a:t>DO THIS.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 for the Journey</a:t>
            </a:r>
            <a:endParaRPr/>
          </a:p>
        </p:txBody>
      </p:sp>
      <p:sp>
        <p:nvSpPr>
          <p:cNvPr id="1235" name="Google Shape;1235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Throughout this course, always remember to:</a:t>
            </a:r>
            <a:endParaRPr/>
          </a:p>
        </p:txBody>
      </p:sp>
      <p:cxnSp>
        <p:nvCxnSpPr>
          <p:cNvPr id="1236" name="Google Shape;1236;p91"/>
          <p:cNvCxnSpPr/>
          <p:nvPr/>
        </p:nvCxnSpPr>
        <p:spPr>
          <a:xfrm rot="10800000">
            <a:off x="4917648" y="1693850"/>
            <a:ext cx="3603300" cy="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7" name="Google Shape;1237;p91"/>
          <p:cNvCxnSpPr/>
          <p:nvPr/>
        </p:nvCxnSpPr>
        <p:spPr>
          <a:xfrm rot="10800000">
            <a:off x="5289048" y="3598850"/>
            <a:ext cx="3231900" cy="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8" name="Google Shape;1238;p91"/>
          <p:cNvCxnSpPr/>
          <p:nvPr/>
        </p:nvCxnSpPr>
        <p:spPr>
          <a:xfrm rot="10800000">
            <a:off x="457300" y="2074850"/>
            <a:ext cx="3407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9" name="Google Shape;1239;p91"/>
          <p:cNvSpPr/>
          <p:nvPr/>
        </p:nvSpPr>
        <p:spPr>
          <a:xfrm rot="3600185">
            <a:off x="3169983" y="1541431"/>
            <a:ext cx="2774659" cy="2774659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91"/>
          <p:cNvSpPr/>
          <p:nvPr/>
        </p:nvSpPr>
        <p:spPr>
          <a:xfrm rot="10800000">
            <a:off x="3183490" y="1520149"/>
            <a:ext cx="2774700" cy="27747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91"/>
          <p:cNvSpPr/>
          <p:nvPr/>
        </p:nvSpPr>
        <p:spPr>
          <a:xfrm rot="-3600185">
            <a:off x="3194618" y="1541034"/>
            <a:ext cx="2774659" cy="2774659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" name="Google Shape;1242;p91"/>
          <p:cNvGrpSpPr/>
          <p:nvPr/>
        </p:nvGrpSpPr>
        <p:grpSpPr>
          <a:xfrm rot="-7200165">
            <a:off x="3337679" y="3183705"/>
            <a:ext cx="585011" cy="585536"/>
            <a:chOff x="1967628" y="812211"/>
            <a:chExt cx="588000" cy="588000"/>
          </a:xfrm>
        </p:grpSpPr>
        <p:sp>
          <p:nvSpPr>
            <p:cNvPr id="1243" name="Google Shape;1243;p91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F7EF6A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91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91"/>
          <p:cNvGrpSpPr/>
          <p:nvPr/>
        </p:nvGrpSpPr>
        <p:grpSpPr>
          <a:xfrm>
            <a:off x="4264097" y="1537251"/>
            <a:ext cx="585001" cy="585530"/>
            <a:chOff x="1970048" y="811613"/>
            <a:chExt cx="588000" cy="588000"/>
          </a:xfrm>
        </p:grpSpPr>
        <p:sp>
          <p:nvSpPr>
            <p:cNvPr id="1246" name="Google Shape;1246;p91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EFEFEF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91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91"/>
          <p:cNvGrpSpPr/>
          <p:nvPr/>
        </p:nvGrpSpPr>
        <p:grpSpPr>
          <a:xfrm rot="7200165">
            <a:off x="5229930" y="3161636"/>
            <a:ext cx="585011" cy="585536"/>
            <a:chOff x="1977085" y="811649"/>
            <a:chExt cx="588000" cy="588000"/>
          </a:xfrm>
        </p:grpSpPr>
        <p:sp>
          <p:nvSpPr>
            <p:cNvPr id="1249" name="Google Shape;1249;p91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9B7C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91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1" name="Google Shape;1251;p91"/>
          <p:cNvSpPr txBox="1"/>
          <p:nvPr/>
        </p:nvSpPr>
        <p:spPr>
          <a:xfrm>
            <a:off x="4334550" y="16122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03 </a:t>
            </a:r>
            <a:endParaRPr sz="1600" b="1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91"/>
          <p:cNvSpPr txBox="1"/>
          <p:nvPr/>
        </p:nvSpPr>
        <p:spPr>
          <a:xfrm>
            <a:off x="3375648" y="32443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01 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3" name="Google Shape;1253;p91"/>
          <p:cNvSpPr txBox="1"/>
          <p:nvPr/>
        </p:nvSpPr>
        <p:spPr>
          <a:xfrm>
            <a:off x="5281877" y="32147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 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4" name="Google Shape;1254;p91"/>
          <p:cNvSpPr txBox="1"/>
          <p:nvPr/>
        </p:nvSpPr>
        <p:spPr>
          <a:xfrm>
            <a:off x="6019800" y="1697050"/>
            <a:ext cx="21984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 Trust yourself</a:t>
            </a:r>
            <a:endParaRPr sz="1800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5" name="Google Shape;1255;p91"/>
          <p:cNvSpPr txBox="1"/>
          <p:nvPr/>
        </p:nvSpPr>
        <p:spPr>
          <a:xfrm>
            <a:off x="6019800" y="3602050"/>
            <a:ext cx="2850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Appreciate your successes</a:t>
            </a:r>
            <a:endParaRPr sz="1800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6" name="Google Shape;1256;p91"/>
          <p:cNvSpPr txBox="1"/>
          <p:nvPr/>
        </p:nvSpPr>
        <p:spPr>
          <a:xfrm>
            <a:off x="0" y="2078050"/>
            <a:ext cx="28242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Work hard!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Advice for the Journey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Throughout this course, always remember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4" name="Google Shape;1264;p92"/>
          <p:cNvCxnSpPr/>
          <p:nvPr/>
        </p:nvCxnSpPr>
        <p:spPr>
          <a:xfrm rot="10800000">
            <a:off x="4917648" y="1693850"/>
            <a:ext cx="3603300" cy="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5" name="Google Shape;1265;p92"/>
          <p:cNvCxnSpPr/>
          <p:nvPr/>
        </p:nvCxnSpPr>
        <p:spPr>
          <a:xfrm rot="10800000">
            <a:off x="5289048" y="3598850"/>
            <a:ext cx="323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6" name="Google Shape;1266;p92"/>
          <p:cNvCxnSpPr/>
          <p:nvPr/>
        </p:nvCxnSpPr>
        <p:spPr>
          <a:xfrm rot="10800000">
            <a:off x="457300" y="2074850"/>
            <a:ext cx="3407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7" name="Google Shape;1267;p92"/>
          <p:cNvSpPr/>
          <p:nvPr/>
        </p:nvSpPr>
        <p:spPr>
          <a:xfrm rot="3600185">
            <a:off x="3169983" y="1541431"/>
            <a:ext cx="2774659" cy="2774659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92"/>
          <p:cNvSpPr/>
          <p:nvPr/>
        </p:nvSpPr>
        <p:spPr>
          <a:xfrm rot="10800000">
            <a:off x="3183490" y="1520149"/>
            <a:ext cx="2774700" cy="27747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92"/>
          <p:cNvSpPr/>
          <p:nvPr/>
        </p:nvSpPr>
        <p:spPr>
          <a:xfrm rot="-3600185">
            <a:off x="3194618" y="1541034"/>
            <a:ext cx="2774659" cy="2774659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0" name="Google Shape;1270;p92"/>
          <p:cNvGrpSpPr/>
          <p:nvPr/>
        </p:nvGrpSpPr>
        <p:grpSpPr>
          <a:xfrm rot="-7200165">
            <a:off x="3337679" y="3183705"/>
            <a:ext cx="585011" cy="585536"/>
            <a:chOff x="1967628" y="812211"/>
            <a:chExt cx="588000" cy="588000"/>
          </a:xfrm>
        </p:grpSpPr>
        <p:sp>
          <p:nvSpPr>
            <p:cNvPr id="1271" name="Google Shape;1271;p92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F7EF6A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92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92"/>
          <p:cNvGrpSpPr/>
          <p:nvPr/>
        </p:nvGrpSpPr>
        <p:grpSpPr>
          <a:xfrm>
            <a:off x="4264097" y="1537251"/>
            <a:ext cx="585001" cy="585530"/>
            <a:chOff x="1970048" y="811613"/>
            <a:chExt cx="588000" cy="588000"/>
          </a:xfrm>
        </p:grpSpPr>
        <p:sp>
          <p:nvSpPr>
            <p:cNvPr id="1274" name="Google Shape;1274;p92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EFEFEF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92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92"/>
          <p:cNvGrpSpPr/>
          <p:nvPr/>
        </p:nvGrpSpPr>
        <p:grpSpPr>
          <a:xfrm rot="7200165">
            <a:off x="5229930" y="3161636"/>
            <a:ext cx="585011" cy="585536"/>
            <a:chOff x="1977085" y="811649"/>
            <a:chExt cx="588000" cy="588000"/>
          </a:xfrm>
        </p:grpSpPr>
        <p:sp>
          <p:nvSpPr>
            <p:cNvPr id="1277" name="Google Shape;1277;p92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FCA5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92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92"/>
          <p:cNvSpPr txBox="1"/>
          <p:nvPr/>
        </p:nvSpPr>
        <p:spPr>
          <a:xfrm>
            <a:off x="4334550" y="16122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03 </a:t>
            </a:r>
            <a:endParaRPr sz="1600" b="1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0" name="Google Shape;1280;p92"/>
          <p:cNvSpPr txBox="1"/>
          <p:nvPr/>
        </p:nvSpPr>
        <p:spPr>
          <a:xfrm>
            <a:off x="3375648" y="32443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01 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92"/>
          <p:cNvSpPr txBox="1"/>
          <p:nvPr/>
        </p:nvSpPr>
        <p:spPr>
          <a:xfrm>
            <a:off x="5281877" y="32147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 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2" name="Google Shape;1282;p92"/>
          <p:cNvSpPr txBox="1"/>
          <p:nvPr/>
        </p:nvSpPr>
        <p:spPr>
          <a:xfrm>
            <a:off x="6019800" y="1697050"/>
            <a:ext cx="21984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A9B7C0"/>
                </a:solidFill>
                <a:latin typeface="Roboto"/>
                <a:ea typeface="Roboto"/>
                <a:cs typeface="Roboto"/>
                <a:sym typeface="Roboto"/>
              </a:rPr>
              <a:t> Trust yourself</a:t>
            </a:r>
            <a:endParaRPr sz="1800">
              <a:solidFill>
                <a:srgbClr val="A9B7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3" name="Google Shape;1283;p92"/>
          <p:cNvSpPr txBox="1"/>
          <p:nvPr/>
        </p:nvSpPr>
        <p:spPr>
          <a:xfrm>
            <a:off x="6019800" y="3602050"/>
            <a:ext cx="2850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Celebrate your successes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4" name="Google Shape;1284;p92"/>
          <p:cNvSpPr txBox="1"/>
          <p:nvPr/>
        </p:nvSpPr>
        <p:spPr>
          <a:xfrm>
            <a:off x="0" y="2078050"/>
            <a:ext cx="28242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Work hard!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Advice for the Journey</a:t>
            </a:r>
            <a:endParaRPr/>
          </a:p>
        </p:txBody>
      </p:sp>
      <p:sp>
        <p:nvSpPr>
          <p:cNvPr id="1291" name="Google Shape;1291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Throughout this course, always remember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2" name="Google Shape;1292;p93"/>
          <p:cNvCxnSpPr/>
          <p:nvPr/>
        </p:nvCxnSpPr>
        <p:spPr>
          <a:xfrm rot="10800000">
            <a:off x="4917648" y="1693850"/>
            <a:ext cx="3603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3" name="Google Shape;1293;p93"/>
          <p:cNvCxnSpPr/>
          <p:nvPr/>
        </p:nvCxnSpPr>
        <p:spPr>
          <a:xfrm rot="10800000">
            <a:off x="5289048" y="3598850"/>
            <a:ext cx="323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4" name="Google Shape;1294;p93"/>
          <p:cNvCxnSpPr/>
          <p:nvPr/>
        </p:nvCxnSpPr>
        <p:spPr>
          <a:xfrm rot="10800000">
            <a:off x="457300" y="2074850"/>
            <a:ext cx="3407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5" name="Google Shape;1295;p93"/>
          <p:cNvSpPr/>
          <p:nvPr/>
        </p:nvSpPr>
        <p:spPr>
          <a:xfrm rot="3600185">
            <a:off x="3169983" y="1541431"/>
            <a:ext cx="2774659" cy="2774659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93"/>
          <p:cNvSpPr/>
          <p:nvPr/>
        </p:nvSpPr>
        <p:spPr>
          <a:xfrm rot="10800000">
            <a:off x="3183490" y="1520149"/>
            <a:ext cx="2774700" cy="27747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93"/>
          <p:cNvSpPr/>
          <p:nvPr/>
        </p:nvSpPr>
        <p:spPr>
          <a:xfrm rot="-3600185">
            <a:off x="3194618" y="1541034"/>
            <a:ext cx="2774659" cy="2774659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8" name="Google Shape;1298;p93"/>
          <p:cNvGrpSpPr/>
          <p:nvPr/>
        </p:nvGrpSpPr>
        <p:grpSpPr>
          <a:xfrm rot="-7200165">
            <a:off x="3337679" y="3183705"/>
            <a:ext cx="585011" cy="585536"/>
            <a:chOff x="1967628" y="812211"/>
            <a:chExt cx="588000" cy="588000"/>
          </a:xfrm>
        </p:grpSpPr>
        <p:sp>
          <p:nvSpPr>
            <p:cNvPr id="1299" name="Google Shape;1299;p93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F7EF6A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3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1" name="Google Shape;1301;p93"/>
          <p:cNvGrpSpPr/>
          <p:nvPr/>
        </p:nvGrpSpPr>
        <p:grpSpPr>
          <a:xfrm>
            <a:off x="4264097" y="1537251"/>
            <a:ext cx="585001" cy="585530"/>
            <a:chOff x="1970048" y="811613"/>
            <a:chExt cx="588000" cy="588000"/>
          </a:xfrm>
        </p:grpSpPr>
        <p:sp>
          <p:nvSpPr>
            <p:cNvPr id="1302" name="Google Shape;1302;p93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4FA786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93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4" name="Google Shape;1304;p93"/>
          <p:cNvGrpSpPr/>
          <p:nvPr/>
        </p:nvGrpSpPr>
        <p:grpSpPr>
          <a:xfrm rot="7200165">
            <a:off x="5229930" y="3161636"/>
            <a:ext cx="585011" cy="585536"/>
            <a:chOff x="1977085" y="811649"/>
            <a:chExt cx="588000" cy="588000"/>
          </a:xfrm>
        </p:grpSpPr>
        <p:sp>
          <p:nvSpPr>
            <p:cNvPr id="1305" name="Google Shape;1305;p93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FCA5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3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93"/>
          <p:cNvSpPr txBox="1"/>
          <p:nvPr/>
        </p:nvSpPr>
        <p:spPr>
          <a:xfrm>
            <a:off x="4334550" y="16122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 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p93"/>
          <p:cNvSpPr txBox="1"/>
          <p:nvPr/>
        </p:nvSpPr>
        <p:spPr>
          <a:xfrm>
            <a:off x="3375648" y="32443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01 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9" name="Google Shape;1309;p93"/>
          <p:cNvSpPr txBox="1"/>
          <p:nvPr/>
        </p:nvSpPr>
        <p:spPr>
          <a:xfrm>
            <a:off x="5281877" y="32147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 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0" name="Google Shape;1310;p93"/>
          <p:cNvSpPr txBox="1"/>
          <p:nvPr/>
        </p:nvSpPr>
        <p:spPr>
          <a:xfrm>
            <a:off x="6019800" y="1697050"/>
            <a:ext cx="21984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Trust yourself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93"/>
          <p:cNvSpPr txBox="1"/>
          <p:nvPr/>
        </p:nvSpPr>
        <p:spPr>
          <a:xfrm>
            <a:off x="6019800" y="3602050"/>
            <a:ext cx="2850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Celebrate your successes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2" name="Google Shape;1312;p93"/>
          <p:cNvSpPr txBox="1"/>
          <p:nvPr/>
        </p:nvSpPr>
        <p:spPr>
          <a:xfrm>
            <a:off x="0" y="2078050"/>
            <a:ext cx="28242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Work hard!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550" y="1192000"/>
            <a:ext cx="5531274" cy="3573413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Remember...</a:t>
            </a:r>
            <a:endParaRPr/>
          </a:p>
        </p:txBody>
      </p:sp>
      <p:sp>
        <p:nvSpPr>
          <p:cNvPr id="1320" name="Google Shape;1320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you want to go fast, go alone. If you want to go far, go with a team.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5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Fu: The Most Important Skill of All</a:t>
            </a:r>
            <a:endParaRPr/>
          </a:p>
        </p:txBody>
      </p:sp>
      <p:sp>
        <p:nvSpPr>
          <p:cNvPr id="1328" name="Google Shape;1328;p95"/>
          <p:cNvSpPr txBox="1">
            <a:spLocks noGrp="1"/>
          </p:cNvSpPr>
          <p:nvPr>
            <p:ph type="subTitle" idx="1"/>
          </p:nvPr>
        </p:nvSpPr>
        <p:spPr>
          <a:xfrm>
            <a:off x="1489000" y="25372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 dirty="0">
                <a:solidFill>
                  <a:schemeClr val="hlink"/>
                </a:solidFill>
                <a:hlinkClick r:id="rId4"/>
              </a:rPr>
              <a:t>What Is Google Fu?</a:t>
            </a:r>
            <a:endParaRPr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68A58-C548-0947-9960-37A0C1882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523" y="533700"/>
            <a:ext cx="3175000" cy="412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"/>
              <a:t>Course Structure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1B4C-C30F-1242-BFAC-69503165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Duration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731B2EA-47E5-C042-9002-4D8BE1CFF52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783ED1-D6D6-6840-B70B-E4810765D25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24 Weeks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179EE55-D855-F947-A4DF-A2CE4AF0344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6 weeks of 3 Projects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1209760-39CE-7540-9438-95A7638505F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18 Weeks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8F1307F-F92D-B141-B453-619AE9B36E25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09F8-529F-EE4C-8A14-60D2A85E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1FE70-3C8C-B94C-BC34-7ED49DEDE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E6C40AC-B32D-8649-95D3-47BD9FE7F97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1E587F-587E-A64D-9940-E63BDC438F5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17 Homework Assignments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58A40E-BF9A-164C-8FE8-BFFE068B2A3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Miss 2 HWs (15 HW with passing grade)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857F7FC-725A-804F-8289-AF1884FE58A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Excludes Pre-Work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9B37B24-70F0-0C47-AAEA-289DBB479BBF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3 Projects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E2BCB5D-74BF-DD45-BB35-D65A5827F05F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2 Portfolio Updates</a:t>
            </a:r>
          </a:p>
        </p:txBody>
      </p:sp>
    </p:spTree>
    <p:extLst>
      <p:ext uri="{BB962C8B-B14F-4D97-AF65-F5344CB8AC3E}">
        <p14:creationId xmlns:p14="http://schemas.microsoft.com/office/powerpoint/2010/main" val="11179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5"/>
          <p:cNvSpPr txBox="1">
            <a:spLocks noGrp="1"/>
          </p:cNvSpPr>
          <p:nvPr>
            <p:ph type="title"/>
          </p:nvPr>
        </p:nvSpPr>
        <p:spPr>
          <a:xfrm>
            <a:off x="2544050" y="302150"/>
            <a:ext cx="5770200" cy="652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/>
              <a:t>Danyal</a:t>
            </a:r>
            <a:br>
              <a:rPr lang="en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" name="Google Shape;1118;p75">
            <a:extLst>
              <a:ext uri="{FF2B5EF4-FFF2-40B4-BE49-F238E27FC236}">
                <a16:creationId xmlns:a16="http://schemas.microsoft.com/office/drawing/2014/main" id="{BEAAFC24-CCA3-AC40-8A32-A5D0E10C565E}"/>
              </a:ext>
            </a:extLst>
          </p:cNvPr>
          <p:cNvSpPr txBox="1">
            <a:spLocks/>
          </p:cNvSpPr>
          <p:nvPr/>
        </p:nvSpPr>
        <p:spPr>
          <a:xfrm>
            <a:off x="2544050" y="954157"/>
            <a:ext cx="5770200" cy="202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BS-Computer Sc. &amp; MBA-Finance.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15 </a:t>
            </a: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years </a:t>
            </a:r>
            <a:r>
              <a:rPr lang="en" altLang="en" sz="2000" strike="sngStrike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googling</a:t>
            </a: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Motivation &amp; Expectation.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14AEB-0E5C-8345-B9AA-688091FC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227" y="2324431"/>
            <a:ext cx="1591783" cy="365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743D0-3221-7848-9565-07B84262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450" y="2324431"/>
            <a:ext cx="1371600" cy="539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82487-86B7-764E-9C70-E0681DE7E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363" y="3183978"/>
            <a:ext cx="1882991" cy="978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B21AA-19EA-EB4C-BFEC-F7B8E9120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171" y="3162721"/>
            <a:ext cx="1776771" cy="999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E99B24-7F93-4B4B-9169-1E06E8242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112" y="2917416"/>
            <a:ext cx="1905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5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E9A9-99B8-8F44-B99A-D6830A4E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B50B1D1-C612-2141-A342-8C5E6694D2B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081A23E-3001-9348-8359-6842EBFC866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dirty="0"/>
              <a:t>3 Projects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28B551D-86EC-C742-BEB0-751FD703318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/>
              <a:t>Project #1: Week 7 and 8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269F7A-6E42-C642-9E1A-644E03754C13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/>
              <a:t>Project #2: Week 15 and 16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B936697-141A-B644-B714-CEFA8025BC7B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dirty="0"/>
              <a:t>Project #3: Week 23 and 24</a:t>
            </a:r>
          </a:p>
        </p:txBody>
      </p:sp>
    </p:spTree>
    <p:extLst>
      <p:ext uri="{BB962C8B-B14F-4D97-AF65-F5344CB8AC3E}">
        <p14:creationId xmlns:p14="http://schemas.microsoft.com/office/powerpoint/2010/main" val="167460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6" grpId="0" build="p"/>
      <p:bldP spid="6" grpId="1" build="p"/>
      <p:bldP spid="7" grpId="0" build="p"/>
      <p:bldP spid="7" grpId="1" build="p"/>
      <p:bldP spid="8" grpId="0" build="p"/>
      <p:bldP spid="8" grpI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152C-076A-234C-A30E-B87DC125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2127C-5B58-A040-AEF4-ACE43DEFD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B3625DC-9DB9-954A-A7EB-3EC94397C56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0D81E7F-A978-5849-A7C8-D4EAC57382BB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sz="1800" dirty="0"/>
              <a:t>A – (A+, A, A-)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31C080-9F2E-824D-9638-B53B93E82F5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-12300" y="1856801"/>
            <a:ext cx="9168600" cy="446400"/>
          </a:xfrm>
        </p:spPr>
        <p:txBody>
          <a:bodyPr/>
          <a:lstStyle/>
          <a:p>
            <a:r>
              <a:rPr lang="en-US" sz="1800" dirty="0"/>
              <a:t>B – (B+, B, B-)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7F2541F-301D-9940-B5DA-9952CEA7B7B3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sz="1800" dirty="0"/>
              <a:t>C – (C+, C, C-)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38FCCB4-6C02-0945-81FA-7414F236615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sz="1800" dirty="0"/>
              <a:t>D – (D+, D, D-)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96460A7-C3C1-C74C-8F8E-E1367E466AC6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1865ABF-8E20-204A-A766-920013885FB3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</a:rPr>
              <a:t>I</a:t>
            </a:r>
            <a:r>
              <a:rPr lang="en-US" sz="1800" dirty="0"/>
              <a:t> (Incomplete)</a:t>
            </a:r>
          </a:p>
        </p:txBody>
      </p:sp>
    </p:spTree>
    <p:extLst>
      <p:ext uri="{BB962C8B-B14F-4D97-AF65-F5344CB8AC3E}">
        <p14:creationId xmlns:p14="http://schemas.microsoft.com/office/powerpoint/2010/main" val="4286843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E2AD-2C40-544C-924E-992F9849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 – Phase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E29153A-806B-954B-BAF9-8AD08CF2EBF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EF5B9DF-F089-0A40-B4C2-36EFF4755BF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n-US" sz="1800" dirty="0"/>
              <a:t>HTML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20023D1-41AA-9341-85B1-0915A7C5C505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sz="1800" dirty="0"/>
              <a:t>CSS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8AAB939-280C-244A-A9C2-F6D10FCEE81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sz="1800" dirty="0"/>
              <a:t>JavaScript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0E8AEA5-B9FE-F840-85E3-70BDFB245695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r>
              <a:rPr lang="en-US" sz="1800" dirty="0" err="1"/>
              <a:t>JQuery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201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Content – Phase 2</a:t>
            </a:r>
            <a:endParaRPr dirty="0"/>
          </a:p>
        </p:txBody>
      </p:sp>
      <p:sp>
        <p:nvSpPr>
          <p:cNvPr id="1731" name="Google Shape;1731;p12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123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733" name="Google Shape;173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4" name="Google Shape;173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123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1736" name="Google Shape;1736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7" name="Google Shape;1737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123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1739" name="Google Shape;173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40" name="Google Shape;174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123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NodeJS</a:t>
            </a:r>
            <a:endParaRPr sz="1800" dirty="0"/>
          </a:p>
        </p:txBody>
      </p:sp>
      <p:sp>
        <p:nvSpPr>
          <p:cNvPr id="1742" name="Google Shape;1742;p123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123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23"/>
          <p:cNvSpPr txBox="1">
            <a:spLocks noGrp="1"/>
          </p:cNvSpPr>
          <p:nvPr>
            <p:ph type="subTitle" idx="2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sp>
        <p:nvSpPr>
          <p:cNvPr id="1745" name="Google Shape;1745;p123"/>
          <p:cNvSpPr txBox="1">
            <a:spLocks noGrp="1"/>
          </p:cNvSpPr>
          <p:nvPr>
            <p:ph type="subTitle" idx="3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Express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289131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Content – Phase 3</a:t>
            </a:r>
            <a:endParaRPr dirty="0"/>
          </a:p>
        </p:txBody>
      </p:sp>
      <p:sp>
        <p:nvSpPr>
          <p:cNvPr id="1731" name="Google Shape;1731;p12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123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733" name="Google Shape;173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4" name="Google Shape;173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123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1736" name="Google Shape;1736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7" name="Google Shape;1737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123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1739" name="Google Shape;173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40" name="Google Shape;174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123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MongoDB</a:t>
            </a:r>
            <a:endParaRPr sz="1800" dirty="0"/>
          </a:p>
        </p:txBody>
      </p:sp>
      <p:sp>
        <p:nvSpPr>
          <p:cNvPr id="1742" name="Google Shape;1742;p123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123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23"/>
          <p:cNvSpPr txBox="1">
            <a:spLocks noGrp="1"/>
          </p:cNvSpPr>
          <p:nvPr>
            <p:ph type="subTitle" idx="2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</a:t>
            </a:r>
            <a:endParaRPr dirty="0"/>
          </a:p>
        </p:txBody>
      </p:sp>
      <p:sp>
        <p:nvSpPr>
          <p:cNvPr id="1745" name="Google Shape;1745;p123"/>
          <p:cNvSpPr txBox="1">
            <a:spLocks noGrp="1"/>
          </p:cNvSpPr>
          <p:nvPr>
            <p:ph type="subTitle" idx="3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Algorithms &amp; Data Structures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84622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9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" dirty="0"/>
              <a:t>Plagiarism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4141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Daily Schedule</a:t>
            </a:r>
            <a:endParaRPr/>
          </a:p>
        </p:txBody>
      </p:sp>
      <p:sp>
        <p:nvSpPr>
          <p:cNvPr id="1354" name="Google Shape;1354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each class, we’ll cover 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9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Set objectives</a:t>
            </a:r>
            <a:endParaRPr/>
          </a:p>
        </p:txBody>
      </p:sp>
      <p:sp>
        <p:nvSpPr>
          <p:cNvPr id="1356" name="Google Shape;1356;p98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Brief background lecture</a:t>
            </a:r>
            <a:endParaRPr/>
          </a:p>
        </p:txBody>
      </p:sp>
      <p:sp>
        <p:nvSpPr>
          <p:cNvPr id="1357" name="Google Shape;1357;p98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Watch me/coding demos</a:t>
            </a:r>
            <a:endParaRPr/>
          </a:p>
        </p:txBody>
      </p:sp>
      <p:sp>
        <p:nvSpPr>
          <p:cNvPr id="1358" name="Google Shape;1358;p98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Code discussions</a:t>
            </a:r>
            <a:endParaRPr/>
          </a:p>
        </p:txBody>
      </p:sp>
      <p:sp>
        <p:nvSpPr>
          <p:cNvPr id="1359" name="Google Shape;1359;p98"/>
          <p:cNvSpPr txBox="1">
            <a:spLocks noGrp="1"/>
          </p:cNvSpPr>
          <p:nvPr>
            <p:ph type="subTitle" idx="7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In-class exercises</a:t>
            </a:r>
            <a:endParaRPr/>
          </a:p>
        </p:txBody>
      </p:sp>
      <p:sp>
        <p:nvSpPr>
          <p:cNvPr id="1360" name="Google Shape;1360;p98"/>
          <p:cNvSpPr txBox="1">
            <a:spLocks noGrp="1"/>
          </p:cNvSpPr>
          <p:nvPr>
            <p:ph type="subTitle" idx="8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Project work</a:t>
            </a:r>
            <a:endParaRPr/>
          </a:p>
        </p:txBody>
      </p:sp>
      <p:sp>
        <p:nvSpPr>
          <p:cNvPr id="1361" name="Google Shape;1361;p98"/>
          <p:cNvSpPr txBox="1"/>
          <p:nvPr/>
        </p:nvSpPr>
        <p:spPr>
          <a:xfrm>
            <a:off x="5650600" y="3914350"/>
            <a:ext cx="28062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is the super important stuff—ALWAYS BE CODING!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1362" name="Google Shape;13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425" y="3781562"/>
            <a:ext cx="867168" cy="964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9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"/>
              <a:t>Prework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Checklist</a:t>
            </a:r>
            <a:endParaRPr/>
          </a:p>
        </p:txBody>
      </p:sp>
      <p:sp>
        <p:nvSpPr>
          <p:cNvPr id="1375" name="Google Shape;1375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this point, you should have all of these installed:</a:t>
            </a:r>
            <a:endParaRPr/>
          </a:p>
        </p:txBody>
      </p:sp>
      <p:sp>
        <p:nvSpPr>
          <p:cNvPr id="1376" name="Google Shape;1376;p100"/>
          <p:cNvSpPr txBox="1">
            <a:spLocks noGrp="1"/>
          </p:cNvSpPr>
          <p:nvPr>
            <p:ph type="body" idx="3"/>
          </p:nvPr>
        </p:nvSpPr>
        <p:spPr>
          <a:xfrm>
            <a:off x="985000" y="1280150"/>
            <a:ext cx="8171400" cy="362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Slack </a:t>
            </a:r>
            <a:endParaRPr sz="1800" dirty="0"/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Visual Studio Code</a:t>
            </a:r>
            <a:endParaRPr sz="1800" dirty="0"/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Git</a:t>
            </a:r>
            <a:endParaRPr sz="1800" dirty="0"/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Git Bash (Windows) or Terminal (Mac)</a:t>
            </a:r>
            <a:r>
              <a:rPr lang="en-US" sz="1800" dirty="0"/>
              <a:t> </a:t>
            </a:r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Google Chrome</a:t>
            </a:r>
            <a:endParaRPr sz="1800" dirty="0"/>
          </a:p>
        </p:txBody>
      </p:sp>
      <p:sp>
        <p:nvSpPr>
          <p:cNvPr id="1377" name="Google Shape;1377;p100"/>
          <p:cNvSpPr/>
          <p:nvPr/>
        </p:nvSpPr>
        <p:spPr>
          <a:xfrm>
            <a:off x="572200" y="1391225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100"/>
          <p:cNvSpPr/>
          <p:nvPr/>
        </p:nvSpPr>
        <p:spPr>
          <a:xfrm>
            <a:off x="572200" y="1869000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100"/>
          <p:cNvSpPr/>
          <p:nvPr/>
        </p:nvSpPr>
        <p:spPr>
          <a:xfrm>
            <a:off x="572200" y="2372888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100"/>
          <p:cNvSpPr/>
          <p:nvPr/>
        </p:nvSpPr>
        <p:spPr>
          <a:xfrm>
            <a:off x="572200" y="2850663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100"/>
          <p:cNvSpPr/>
          <p:nvPr/>
        </p:nvSpPr>
        <p:spPr>
          <a:xfrm>
            <a:off x="572200" y="3328450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Accounts Checklist</a:t>
            </a:r>
            <a:endParaRPr/>
          </a:p>
        </p:txBody>
      </p:sp>
      <p:sp>
        <p:nvSpPr>
          <p:cNvPr id="1390" name="Google Shape;1390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also have accounts for:</a:t>
            </a:r>
            <a:endParaRPr/>
          </a:p>
        </p:txBody>
      </p:sp>
      <p:sp>
        <p:nvSpPr>
          <p:cNvPr id="1391" name="Google Shape;1391;p101"/>
          <p:cNvSpPr txBox="1">
            <a:spLocks noGrp="1"/>
          </p:cNvSpPr>
          <p:nvPr>
            <p:ph type="body" idx="3"/>
          </p:nvPr>
        </p:nvSpPr>
        <p:spPr>
          <a:xfrm>
            <a:off x="985000" y="1280150"/>
            <a:ext cx="8171400" cy="362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GitHub (with SSH Integration)</a:t>
            </a:r>
            <a:endParaRPr sz="1800" dirty="0"/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GitLab (with SSH Integration)</a:t>
            </a:r>
            <a:endParaRPr sz="1800" dirty="0"/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LinkedIn</a:t>
            </a:r>
            <a:endParaRPr sz="1800" dirty="0"/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Stack Overflow</a:t>
            </a:r>
            <a:endParaRPr sz="1800" dirty="0"/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 dirty="0"/>
          </a:p>
        </p:txBody>
      </p:sp>
      <p:sp>
        <p:nvSpPr>
          <p:cNvPr id="1392" name="Google Shape;1392;p101"/>
          <p:cNvSpPr/>
          <p:nvPr/>
        </p:nvSpPr>
        <p:spPr>
          <a:xfrm>
            <a:off x="572200" y="1391225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101"/>
          <p:cNvSpPr/>
          <p:nvPr/>
        </p:nvSpPr>
        <p:spPr>
          <a:xfrm>
            <a:off x="572200" y="1869000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101"/>
          <p:cNvSpPr/>
          <p:nvPr/>
        </p:nvSpPr>
        <p:spPr>
          <a:xfrm>
            <a:off x="572200" y="2372888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101"/>
          <p:cNvSpPr/>
          <p:nvPr/>
        </p:nvSpPr>
        <p:spPr>
          <a:xfrm>
            <a:off x="572200" y="2850663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5"/>
          <p:cNvSpPr txBox="1">
            <a:spLocks noGrp="1"/>
          </p:cNvSpPr>
          <p:nvPr>
            <p:ph type="title"/>
          </p:nvPr>
        </p:nvSpPr>
        <p:spPr>
          <a:xfrm>
            <a:off x="2544050" y="302150"/>
            <a:ext cx="5770200" cy="652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/>
              <a:t>Top 3 Common Qs.</a:t>
            </a:r>
            <a:br>
              <a:rPr lang="en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" name="Google Shape;1118;p75">
            <a:extLst>
              <a:ext uri="{FF2B5EF4-FFF2-40B4-BE49-F238E27FC236}">
                <a16:creationId xmlns:a16="http://schemas.microsoft.com/office/drawing/2014/main" id="{BEAAFC24-CCA3-AC40-8A32-A5D0E10C565E}"/>
              </a:ext>
            </a:extLst>
          </p:cNvPr>
          <p:cNvSpPr txBox="1">
            <a:spLocks/>
          </p:cNvSpPr>
          <p:nvPr/>
        </p:nvSpPr>
        <p:spPr>
          <a:xfrm>
            <a:off x="2544050" y="954157"/>
            <a:ext cx="577020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that your real name?</a:t>
            </a:r>
            <a:b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/>
            <a:r>
              <a:rPr lang="en-US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- Syed </a:t>
            </a:r>
            <a:r>
              <a:rPr lang="en-US" altLang="en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Danyal</a:t>
            </a:r>
            <a:r>
              <a:rPr lang="en-US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Khalid [SDK]</a:t>
            </a:r>
            <a:endParaRPr lang="en" alt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/>
            <a:endParaRPr lang="en" alt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that how you pronounce it</a:t>
            </a: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b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altLang="en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/>
            <a:r>
              <a:rPr lang="en" altLang="en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	</a:t>
            </a:r>
            <a:r>
              <a:rPr lang="en" altLang="en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</a:t>
            </a:r>
            <a:r>
              <a:rPr lang="en" altLang="en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en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</a:t>
            </a:r>
            <a:r>
              <a:rPr lang="en" altLang="en" sz="2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ah - ne - </a:t>
            </a:r>
            <a:r>
              <a:rPr lang="en" altLang="en" sz="2000" b="1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ahl</a:t>
            </a:r>
            <a:endParaRPr lang="en" altLang="en" sz="2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/>
            <a:endParaRPr lang="en" altLang="en" sz="2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accent is that??</a:t>
            </a:r>
            <a:endParaRPr lang="en" altLang="en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Where you from??</a:t>
            </a:r>
            <a:endParaRPr lang="en" altLang="en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“I love </a:t>
            </a:r>
            <a:r>
              <a:rPr lang="en-US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</a:t>
            </a:r>
            <a:r>
              <a:rPr lang="en" altLang="en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ndian</a:t>
            </a: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food!” </a:t>
            </a:r>
            <a:r>
              <a:rPr lang="en-US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</a:t>
            </a:r>
            <a:r>
              <a:rPr lang="en" altLang="en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 </a:t>
            </a:r>
            <a:r>
              <a:rPr lang="en-US" altLang="en" sz="1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Speak in Spanish to me</a:t>
            </a:r>
            <a:endParaRPr lang="en" alt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420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Self-Check</a:t>
            </a:r>
            <a:endParaRPr/>
          </a:p>
        </p:txBody>
      </p:sp>
      <p:sp>
        <p:nvSpPr>
          <p:cNvPr id="1402" name="Google Shape;1402;p1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do some quick checks of the following:</a:t>
            </a:r>
            <a:endParaRPr/>
          </a:p>
        </p:txBody>
      </p:sp>
      <p:sp>
        <p:nvSpPr>
          <p:cNvPr id="1403" name="Google Shape;1403;p102"/>
          <p:cNvSpPr txBox="1">
            <a:spLocks noGrp="1"/>
          </p:cNvSpPr>
          <p:nvPr>
            <p:ph type="body" idx="3"/>
          </p:nvPr>
        </p:nvSpPr>
        <p:spPr>
          <a:xfrm>
            <a:off x="985000" y="1280150"/>
            <a:ext cx="8159100" cy="362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Visual Studio Code Check</a:t>
            </a:r>
            <a:endParaRPr sz="1800" dirty="0"/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Git Bash/Terminal Check</a:t>
            </a:r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Git Check</a:t>
            </a:r>
            <a:endParaRPr sz="1800" dirty="0"/>
          </a:p>
          <a:p>
            <a:pPr marL="0" lvl="0" indent="0" algn="l" rtl="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 dirty="0"/>
          </a:p>
        </p:txBody>
      </p:sp>
      <p:sp>
        <p:nvSpPr>
          <p:cNvPr id="1404" name="Google Shape;1404;p102"/>
          <p:cNvSpPr/>
          <p:nvPr/>
        </p:nvSpPr>
        <p:spPr>
          <a:xfrm>
            <a:off x="572200" y="1391225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102"/>
          <p:cNvSpPr/>
          <p:nvPr/>
        </p:nvSpPr>
        <p:spPr>
          <a:xfrm>
            <a:off x="572200" y="1869000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102"/>
          <p:cNvSpPr/>
          <p:nvPr/>
        </p:nvSpPr>
        <p:spPr>
          <a:xfrm>
            <a:off x="572200" y="2372888"/>
            <a:ext cx="235500" cy="226800"/>
          </a:xfrm>
          <a:prstGeom prst="bevel">
            <a:avLst>
              <a:gd name="adj" fmla="val 12500"/>
            </a:avLst>
          </a:prstGeom>
          <a:solidFill>
            <a:srgbClr val="00FFFF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828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Modern Web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Exactly Is Full-Stack Development?</a:t>
            </a:r>
            <a:endParaRPr/>
          </a:p>
        </p:txBody>
      </p:sp>
      <p:pic>
        <p:nvPicPr>
          <p:cNvPr id="1420" name="Google Shape;142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686100"/>
            <a:ext cx="8134225" cy="407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" name="Google Shape;1433;p106"/>
          <p:cNvCxnSpPr/>
          <p:nvPr/>
        </p:nvCxnSpPr>
        <p:spPr>
          <a:xfrm>
            <a:off x="301275" y="2703362"/>
            <a:ext cx="850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34" name="Google Shape;1434;p106"/>
          <p:cNvSpPr/>
          <p:nvPr/>
        </p:nvSpPr>
        <p:spPr>
          <a:xfrm>
            <a:off x="2496459" y="1636113"/>
            <a:ext cx="1404300" cy="38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requests a </a:t>
            </a:r>
            <a:b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webpage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35" name="Google Shape;1435;p106"/>
          <p:cNvGrpSpPr/>
          <p:nvPr/>
        </p:nvGrpSpPr>
        <p:grpSpPr>
          <a:xfrm rot="5400000" flipH="1">
            <a:off x="2273367" y="1459658"/>
            <a:ext cx="235524" cy="740333"/>
            <a:chOff x="5698139" y="2180119"/>
            <a:chExt cx="260998" cy="820404"/>
          </a:xfrm>
        </p:grpSpPr>
        <p:sp>
          <p:nvSpPr>
            <p:cNvPr id="1436" name="Google Shape;1436;p106"/>
            <p:cNvSpPr/>
            <p:nvPr/>
          </p:nvSpPr>
          <p:spPr>
            <a:xfrm rot="5400000">
              <a:off x="5485586" y="2526973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37" name="Google Shape;1437;p106"/>
            <p:cNvSpPr/>
            <p:nvPr/>
          </p:nvSpPr>
          <p:spPr>
            <a:xfrm rot="5400000" flipH="1">
              <a:off x="5355089" y="2523169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1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8" name="Google Shape;1438;p106"/>
          <p:cNvSpPr/>
          <p:nvPr/>
        </p:nvSpPr>
        <p:spPr>
          <a:xfrm>
            <a:off x="994622" y="1172311"/>
            <a:ext cx="1404300" cy="849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" name="Google Shape;1439;p106"/>
          <p:cNvGrpSpPr/>
          <p:nvPr/>
        </p:nvGrpSpPr>
        <p:grpSpPr>
          <a:xfrm rot="-5400000">
            <a:off x="2410430" y="995846"/>
            <a:ext cx="235524" cy="740333"/>
            <a:chOff x="5698139" y="2180119"/>
            <a:chExt cx="260998" cy="820404"/>
          </a:xfrm>
        </p:grpSpPr>
        <p:sp>
          <p:nvSpPr>
            <p:cNvPr id="1440" name="Google Shape;1440;p106"/>
            <p:cNvSpPr/>
            <p:nvPr/>
          </p:nvSpPr>
          <p:spPr>
            <a:xfrm rot="5400000">
              <a:off x="5485586" y="2526973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41" name="Google Shape;1441;p106"/>
            <p:cNvSpPr/>
            <p:nvPr/>
          </p:nvSpPr>
          <p:spPr>
            <a:xfrm rot="5400000" flipH="1">
              <a:off x="5355089" y="2523169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1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106"/>
          <p:cNvSpPr/>
          <p:nvPr/>
        </p:nvSpPr>
        <p:spPr>
          <a:xfrm>
            <a:off x="2496459" y="1172300"/>
            <a:ext cx="1404300" cy="38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Browser shows webpage to user</a:t>
            </a:r>
            <a:endParaRPr sz="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43" name="Google Shape;1443;p106"/>
          <p:cNvGrpSpPr/>
          <p:nvPr/>
        </p:nvGrpSpPr>
        <p:grpSpPr>
          <a:xfrm rot="-5400000">
            <a:off x="3992137" y="995846"/>
            <a:ext cx="235524" cy="740333"/>
            <a:chOff x="5698139" y="2180119"/>
            <a:chExt cx="260998" cy="820404"/>
          </a:xfrm>
        </p:grpSpPr>
        <p:sp>
          <p:nvSpPr>
            <p:cNvPr id="1444" name="Google Shape;1444;p106"/>
            <p:cNvSpPr/>
            <p:nvPr/>
          </p:nvSpPr>
          <p:spPr>
            <a:xfrm rot="5400000">
              <a:off x="5485586" y="2526973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45" name="Google Shape;1445;p106"/>
            <p:cNvSpPr/>
            <p:nvPr/>
          </p:nvSpPr>
          <p:spPr>
            <a:xfrm rot="5400000" flipH="1">
              <a:off x="5355089" y="2523169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1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106"/>
          <p:cNvSpPr/>
          <p:nvPr/>
        </p:nvSpPr>
        <p:spPr>
          <a:xfrm>
            <a:off x="4068601" y="1172311"/>
            <a:ext cx="1404300" cy="849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27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browser </a:t>
            </a:r>
            <a:endParaRPr sz="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47" name="Google Shape;1447;p106"/>
          <p:cNvGrpSpPr/>
          <p:nvPr/>
        </p:nvGrpSpPr>
        <p:grpSpPr>
          <a:xfrm rot="-2166903">
            <a:off x="5532806" y="1495590"/>
            <a:ext cx="235754" cy="848372"/>
            <a:chOff x="5698139" y="2180119"/>
            <a:chExt cx="260998" cy="820404"/>
          </a:xfrm>
        </p:grpSpPr>
        <p:sp>
          <p:nvSpPr>
            <p:cNvPr id="1448" name="Google Shape;1448;p106"/>
            <p:cNvSpPr/>
            <p:nvPr/>
          </p:nvSpPr>
          <p:spPr>
            <a:xfrm rot="5400000">
              <a:off x="5485586" y="2526973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49" name="Google Shape;1449;p106"/>
            <p:cNvSpPr/>
            <p:nvPr/>
          </p:nvSpPr>
          <p:spPr>
            <a:xfrm rot="5400000" flipH="1">
              <a:off x="5355089" y="2523169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1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106"/>
          <p:cNvSpPr/>
          <p:nvPr/>
        </p:nvSpPr>
        <p:spPr>
          <a:xfrm>
            <a:off x="5599205" y="2133515"/>
            <a:ext cx="2176800" cy="38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sends HTML back to browser </a:t>
            </a:r>
            <a:endParaRPr sz="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51" name="Google Shape;1451;p106"/>
          <p:cNvGrpSpPr/>
          <p:nvPr/>
        </p:nvGrpSpPr>
        <p:grpSpPr>
          <a:xfrm>
            <a:off x="5918761" y="2410431"/>
            <a:ext cx="235524" cy="740333"/>
            <a:chOff x="5698139" y="2180119"/>
            <a:chExt cx="260998" cy="820404"/>
          </a:xfrm>
        </p:grpSpPr>
        <p:sp>
          <p:nvSpPr>
            <p:cNvPr id="1452" name="Google Shape;1452;p106"/>
            <p:cNvSpPr/>
            <p:nvPr/>
          </p:nvSpPr>
          <p:spPr>
            <a:xfrm rot="5400000">
              <a:off x="5485586" y="2526973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53" name="Google Shape;1453;p106"/>
            <p:cNvSpPr/>
            <p:nvPr/>
          </p:nvSpPr>
          <p:spPr>
            <a:xfrm rot="5400000" flipH="1">
              <a:off x="5355089" y="2523169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1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106"/>
          <p:cNvGrpSpPr/>
          <p:nvPr/>
        </p:nvGrpSpPr>
        <p:grpSpPr>
          <a:xfrm rot="5400000">
            <a:off x="5510825" y="3740186"/>
            <a:ext cx="581913" cy="235524"/>
            <a:chOff x="1782310" y="2784872"/>
            <a:chExt cx="820404" cy="260998"/>
          </a:xfrm>
        </p:grpSpPr>
        <p:sp>
          <p:nvSpPr>
            <p:cNvPr id="1455" name="Google Shape;1455;p106"/>
            <p:cNvSpPr/>
            <p:nvPr/>
          </p:nvSpPr>
          <p:spPr>
            <a:xfrm rot="10800000" flipH="1">
              <a:off x="1786115" y="2915370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56" name="Google Shape;1456;p106"/>
            <p:cNvSpPr/>
            <p:nvPr/>
          </p:nvSpPr>
          <p:spPr>
            <a:xfrm rot="10800000">
              <a:off x="1782310" y="2784872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106"/>
          <p:cNvSpPr/>
          <p:nvPr/>
        </p:nvSpPr>
        <p:spPr>
          <a:xfrm>
            <a:off x="5599205" y="3901087"/>
            <a:ext cx="1453200" cy="386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Template engine</a:t>
            </a:r>
            <a:b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renders HTML</a:t>
            </a:r>
            <a:endParaRPr sz="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58" name="Google Shape;1458;p106"/>
          <p:cNvGrpSpPr/>
          <p:nvPr/>
        </p:nvGrpSpPr>
        <p:grpSpPr>
          <a:xfrm rot="5400000">
            <a:off x="5510825" y="4309974"/>
            <a:ext cx="581913" cy="235524"/>
            <a:chOff x="1782310" y="2784872"/>
            <a:chExt cx="820404" cy="260998"/>
          </a:xfrm>
        </p:grpSpPr>
        <p:sp>
          <p:nvSpPr>
            <p:cNvPr id="1459" name="Google Shape;1459;p106"/>
            <p:cNvSpPr/>
            <p:nvPr/>
          </p:nvSpPr>
          <p:spPr>
            <a:xfrm rot="10800000" flipH="1">
              <a:off x="1786115" y="2915370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60" name="Google Shape;1460;p106"/>
            <p:cNvSpPr/>
            <p:nvPr/>
          </p:nvSpPr>
          <p:spPr>
            <a:xfrm rot="10800000">
              <a:off x="1782310" y="2784872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1" name="Google Shape;1461;p106"/>
          <p:cNvSpPr/>
          <p:nvPr/>
        </p:nvSpPr>
        <p:spPr>
          <a:xfrm>
            <a:off x="4044098" y="4388006"/>
            <a:ext cx="3008400" cy="386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27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Template engine</a:t>
            </a:r>
            <a:endParaRPr sz="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62" name="Google Shape;1462;p106"/>
          <p:cNvGrpSpPr/>
          <p:nvPr/>
        </p:nvGrpSpPr>
        <p:grpSpPr>
          <a:xfrm rot="5400000" flipH="1">
            <a:off x="5052608" y="4103129"/>
            <a:ext cx="581913" cy="235524"/>
            <a:chOff x="1782310" y="2784872"/>
            <a:chExt cx="820404" cy="260998"/>
          </a:xfrm>
        </p:grpSpPr>
        <p:sp>
          <p:nvSpPr>
            <p:cNvPr id="1463" name="Google Shape;1463;p106"/>
            <p:cNvSpPr/>
            <p:nvPr/>
          </p:nvSpPr>
          <p:spPr>
            <a:xfrm rot="10800000" flipH="1">
              <a:off x="1786115" y="2915370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64" name="Google Shape;1464;p106"/>
            <p:cNvSpPr/>
            <p:nvPr/>
          </p:nvSpPr>
          <p:spPr>
            <a:xfrm rot="10800000">
              <a:off x="1782310" y="2784872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5" name="Google Shape;1465;p106"/>
          <p:cNvSpPr/>
          <p:nvPr/>
        </p:nvSpPr>
        <p:spPr>
          <a:xfrm>
            <a:off x="4044098" y="3901087"/>
            <a:ext cx="1453200" cy="386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passes data </a:t>
            </a:r>
            <a:b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template engine </a:t>
            </a:r>
            <a:endParaRPr sz="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66" name="Google Shape;1466;p106"/>
          <p:cNvGrpSpPr/>
          <p:nvPr/>
        </p:nvGrpSpPr>
        <p:grpSpPr>
          <a:xfrm rot="5400000" flipH="1">
            <a:off x="4901454" y="3497321"/>
            <a:ext cx="740333" cy="235524"/>
            <a:chOff x="1782310" y="2784872"/>
            <a:chExt cx="820404" cy="260998"/>
          </a:xfrm>
        </p:grpSpPr>
        <p:sp>
          <p:nvSpPr>
            <p:cNvPr id="1467" name="Google Shape;1467;p106"/>
            <p:cNvSpPr/>
            <p:nvPr/>
          </p:nvSpPr>
          <p:spPr>
            <a:xfrm rot="10800000" flipH="1">
              <a:off x="1786115" y="2915370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68" name="Google Shape;1468;p106"/>
            <p:cNvSpPr/>
            <p:nvPr/>
          </p:nvSpPr>
          <p:spPr>
            <a:xfrm rot="10800000">
              <a:off x="1782310" y="2784872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9" name="Google Shape;1469;p106"/>
          <p:cNvSpPr/>
          <p:nvPr/>
        </p:nvSpPr>
        <p:spPr>
          <a:xfrm>
            <a:off x="4068601" y="2897767"/>
            <a:ext cx="3008400" cy="849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70" name="Google Shape;1470;p106"/>
          <p:cNvGrpSpPr/>
          <p:nvPr/>
        </p:nvGrpSpPr>
        <p:grpSpPr>
          <a:xfrm flipH="1">
            <a:off x="3531811" y="3426505"/>
            <a:ext cx="740333" cy="235524"/>
            <a:chOff x="1782310" y="2784872"/>
            <a:chExt cx="820404" cy="260998"/>
          </a:xfrm>
        </p:grpSpPr>
        <p:sp>
          <p:nvSpPr>
            <p:cNvPr id="1471" name="Google Shape;1471;p106"/>
            <p:cNvSpPr/>
            <p:nvPr/>
          </p:nvSpPr>
          <p:spPr>
            <a:xfrm rot="10800000" flipH="1">
              <a:off x="1786115" y="2915370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72" name="Google Shape;1472;p106"/>
            <p:cNvSpPr/>
            <p:nvPr/>
          </p:nvSpPr>
          <p:spPr>
            <a:xfrm rot="10800000">
              <a:off x="1782310" y="2784872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3" name="Google Shape;1473;p106"/>
          <p:cNvSpPr/>
          <p:nvPr/>
        </p:nvSpPr>
        <p:spPr>
          <a:xfrm>
            <a:off x="2496459" y="3361568"/>
            <a:ext cx="1404300" cy="386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Database returns query results</a:t>
            </a:r>
            <a:endParaRPr sz="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74" name="Google Shape;1474;p106"/>
          <p:cNvGrpSpPr/>
          <p:nvPr/>
        </p:nvGrpSpPr>
        <p:grpSpPr>
          <a:xfrm flipH="1">
            <a:off x="1909807" y="3436726"/>
            <a:ext cx="740333" cy="235524"/>
            <a:chOff x="1782310" y="2784872"/>
            <a:chExt cx="820404" cy="260998"/>
          </a:xfrm>
        </p:grpSpPr>
        <p:sp>
          <p:nvSpPr>
            <p:cNvPr id="1475" name="Google Shape;1475;p106"/>
            <p:cNvSpPr/>
            <p:nvPr/>
          </p:nvSpPr>
          <p:spPr>
            <a:xfrm rot="10800000" flipH="1">
              <a:off x="1786115" y="2915370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76" name="Google Shape;1476;p106"/>
            <p:cNvSpPr/>
            <p:nvPr/>
          </p:nvSpPr>
          <p:spPr>
            <a:xfrm rot="10800000">
              <a:off x="1782310" y="2784872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106"/>
          <p:cNvSpPr/>
          <p:nvPr/>
        </p:nvSpPr>
        <p:spPr>
          <a:xfrm>
            <a:off x="994622" y="2897767"/>
            <a:ext cx="1404300" cy="849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365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MySQL database</a:t>
            </a:r>
            <a:endParaRPr sz="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78" name="Google Shape;1478;p106"/>
          <p:cNvGrpSpPr/>
          <p:nvPr/>
        </p:nvGrpSpPr>
        <p:grpSpPr>
          <a:xfrm>
            <a:off x="2201077" y="2972913"/>
            <a:ext cx="740333" cy="235524"/>
            <a:chOff x="1782310" y="2784872"/>
            <a:chExt cx="820404" cy="260998"/>
          </a:xfrm>
        </p:grpSpPr>
        <p:sp>
          <p:nvSpPr>
            <p:cNvPr id="1479" name="Google Shape;1479;p106"/>
            <p:cNvSpPr/>
            <p:nvPr/>
          </p:nvSpPr>
          <p:spPr>
            <a:xfrm rot="10800000" flipH="1">
              <a:off x="1786115" y="2915370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80" name="Google Shape;1480;p106"/>
            <p:cNvSpPr/>
            <p:nvPr/>
          </p:nvSpPr>
          <p:spPr>
            <a:xfrm rot="10800000">
              <a:off x="1782310" y="2784872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1" name="Google Shape;1481;p106"/>
          <p:cNvGrpSpPr/>
          <p:nvPr/>
        </p:nvGrpSpPr>
        <p:grpSpPr>
          <a:xfrm rot="8633097">
            <a:off x="5379140" y="2321439"/>
            <a:ext cx="235754" cy="848372"/>
            <a:chOff x="5698139" y="2180119"/>
            <a:chExt cx="260998" cy="820404"/>
          </a:xfrm>
        </p:grpSpPr>
        <p:sp>
          <p:nvSpPr>
            <p:cNvPr id="1482" name="Google Shape;1482;p106"/>
            <p:cNvSpPr/>
            <p:nvPr/>
          </p:nvSpPr>
          <p:spPr>
            <a:xfrm rot="5400000">
              <a:off x="5485586" y="2526973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83" name="Google Shape;1483;p106"/>
            <p:cNvSpPr/>
            <p:nvPr/>
          </p:nvSpPr>
          <p:spPr>
            <a:xfrm rot="5400000" flipH="1">
              <a:off x="5355089" y="2523169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1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4" name="Google Shape;1484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Full-Stack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5" name="Google Shape;148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305" y="3098413"/>
            <a:ext cx="671003" cy="64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06"/>
          <p:cNvSpPr/>
          <p:nvPr/>
        </p:nvSpPr>
        <p:spPr>
          <a:xfrm>
            <a:off x="2496459" y="2897756"/>
            <a:ext cx="1404300" cy="3864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queries database</a:t>
            </a:r>
            <a:endParaRPr sz="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87" name="Google Shape;1487;p106"/>
          <p:cNvSpPr/>
          <p:nvPr/>
        </p:nvSpPr>
        <p:spPr>
          <a:xfrm>
            <a:off x="4044098" y="2133510"/>
            <a:ext cx="1453200" cy="38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Browser talks to server</a:t>
            </a:r>
            <a:endParaRPr sz="9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488" name="Google Shape;1488;p106"/>
          <p:cNvGrpSpPr/>
          <p:nvPr/>
        </p:nvGrpSpPr>
        <p:grpSpPr>
          <a:xfrm rot="5400000">
            <a:off x="5628091" y="3621867"/>
            <a:ext cx="347031" cy="222918"/>
            <a:chOff x="1782310" y="2784872"/>
            <a:chExt cx="820404" cy="260998"/>
          </a:xfrm>
        </p:grpSpPr>
        <p:sp>
          <p:nvSpPr>
            <p:cNvPr id="1489" name="Google Shape;1489;p106"/>
            <p:cNvSpPr/>
            <p:nvPr/>
          </p:nvSpPr>
          <p:spPr>
            <a:xfrm rot="10800000" flipH="1">
              <a:off x="1786115" y="2915370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90" name="Google Shape;1490;p106"/>
            <p:cNvSpPr/>
            <p:nvPr/>
          </p:nvSpPr>
          <p:spPr>
            <a:xfrm rot="10800000">
              <a:off x="1782310" y="2784872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1" name="Google Shape;1491;p106"/>
          <p:cNvGrpSpPr/>
          <p:nvPr/>
        </p:nvGrpSpPr>
        <p:grpSpPr>
          <a:xfrm rot="5400000" flipH="1">
            <a:off x="3859538" y="1506185"/>
            <a:ext cx="226964" cy="603818"/>
            <a:chOff x="5698139" y="2180119"/>
            <a:chExt cx="260998" cy="820404"/>
          </a:xfrm>
        </p:grpSpPr>
        <p:sp>
          <p:nvSpPr>
            <p:cNvPr id="1492" name="Google Shape;1492;p106"/>
            <p:cNvSpPr/>
            <p:nvPr/>
          </p:nvSpPr>
          <p:spPr>
            <a:xfrm rot="5400000">
              <a:off x="5485586" y="2526973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93" name="Google Shape;1493;p106"/>
            <p:cNvSpPr/>
            <p:nvPr/>
          </p:nvSpPr>
          <p:spPr>
            <a:xfrm rot="5400000" flipH="1">
              <a:off x="5355089" y="2523169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1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4" name="Google Shape;1494;p106"/>
          <p:cNvSpPr/>
          <p:nvPr/>
        </p:nvSpPr>
        <p:spPr>
          <a:xfrm>
            <a:off x="3671166" y="1671913"/>
            <a:ext cx="2229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5" name="Google Shape;1495;p106"/>
          <p:cNvGrpSpPr/>
          <p:nvPr/>
        </p:nvGrpSpPr>
        <p:grpSpPr>
          <a:xfrm rot="10800000" flipH="1">
            <a:off x="4677424" y="1811128"/>
            <a:ext cx="226938" cy="445069"/>
            <a:chOff x="5698139" y="2180119"/>
            <a:chExt cx="260998" cy="820404"/>
          </a:xfrm>
        </p:grpSpPr>
        <p:sp>
          <p:nvSpPr>
            <p:cNvPr id="1496" name="Google Shape;1496;p106"/>
            <p:cNvSpPr/>
            <p:nvPr/>
          </p:nvSpPr>
          <p:spPr>
            <a:xfrm rot="5400000">
              <a:off x="5485586" y="2526973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497" name="Google Shape;1497;p106"/>
            <p:cNvSpPr/>
            <p:nvPr/>
          </p:nvSpPr>
          <p:spPr>
            <a:xfrm rot="5400000" flipH="1">
              <a:off x="5355089" y="2523169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1A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8" name="Google Shape;1498;p106"/>
          <p:cNvSpPr/>
          <p:nvPr/>
        </p:nvSpPr>
        <p:spPr>
          <a:xfrm>
            <a:off x="4455206" y="1738963"/>
            <a:ext cx="671100" cy="27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9" name="Google Shape;1499;p106"/>
          <p:cNvGrpSpPr/>
          <p:nvPr/>
        </p:nvGrpSpPr>
        <p:grpSpPr>
          <a:xfrm>
            <a:off x="3677249" y="2972913"/>
            <a:ext cx="740333" cy="235524"/>
            <a:chOff x="1782310" y="2784872"/>
            <a:chExt cx="820404" cy="260998"/>
          </a:xfrm>
        </p:grpSpPr>
        <p:sp>
          <p:nvSpPr>
            <p:cNvPr id="1500" name="Google Shape;1500;p106"/>
            <p:cNvSpPr/>
            <p:nvPr/>
          </p:nvSpPr>
          <p:spPr>
            <a:xfrm rot="10800000" flipH="1">
              <a:off x="1786115" y="2915370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501" name="Google Shape;1501;p106"/>
            <p:cNvSpPr/>
            <p:nvPr/>
          </p:nvSpPr>
          <p:spPr>
            <a:xfrm rot="10800000">
              <a:off x="1782310" y="2784872"/>
              <a:ext cx="816600" cy="130500"/>
            </a:xfrm>
            <a:prstGeom prst="parallelogram">
              <a:avLst>
                <a:gd name="adj" fmla="val 96952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2" name="Google Shape;1502;p106"/>
          <p:cNvSpPr/>
          <p:nvPr/>
        </p:nvSpPr>
        <p:spPr>
          <a:xfrm>
            <a:off x="4086626" y="2952425"/>
            <a:ext cx="495000" cy="347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06"/>
          <p:cNvSpPr/>
          <p:nvPr/>
        </p:nvSpPr>
        <p:spPr>
          <a:xfrm>
            <a:off x="260925" y="706725"/>
            <a:ext cx="8587800" cy="245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FS FLOW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1504" name="Google Shape;1504;p106"/>
          <p:cNvSpPr/>
          <p:nvPr/>
        </p:nvSpPr>
        <p:spPr>
          <a:xfrm rot="-5400000">
            <a:off x="-351375" y="1644000"/>
            <a:ext cx="1592400" cy="3678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Front end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05" name="Google Shape;1505;p106"/>
          <p:cNvSpPr/>
          <p:nvPr/>
        </p:nvSpPr>
        <p:spPr>
          <a:xfrm rot="-5400000">
            <a:off x="-351375" y="3398350"/>
            <a:ext cx="1592400" cy="3609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Back end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506" name="Google Shape;150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475" y="1392775"/>
            <a:ext cx="687874" cy="57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2525" y="952424"/>
            <a:ext cx="945488" cy="1102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106"/>
          <p:cNvSpPr/>
          <p:nvPr/>
        </p:nvSpPr>
        <p:spPr>
          <a:xfrm>
            <a:off x="5919550" y="1047150"/>
            <a:ext cx="2917500" cy="966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modern web apps, there’s a constant back-and-forth communication between two key components: the visuals displayed in the user’s browser (front end) and the data and logic stored on the server (back end).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9" name="Google Shape;1509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6727" y="4339208"/>
            <a:ext cx="235525" cy="23474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1589;p107">
            <a:extLst>
              <a:ext uri="{FF2B5EF4-FFF2-40B4-BE49-F238E27FC236}">
                <a16:creationId xmlns:a16="http://schemas.microsoft.com/office/drawing/2014/main" id="{23D988D7-9708-AB4B-9CFB-87AFBBA5E485}"/>
              </a:ext>
            </a:extLst>
          </p:cNvPr>
          <p:cNvSpPr/>
          <p:nvPr/>
        </p:nvSpPr>
        <p:spPr>
          <a:xfrm>
            <a:off x="990225" y="3900237"/>
            <a:ext cx="2917500" cy="849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Full-stack development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is the concept of building </a:t>
            </a:r>
            <a:r>
              <a:rPr lang="en" sz="1000" b="1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every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aspect of the web application— from the visuals and interactions to the data transfer and processing.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/>
              <a:t>Full-Stack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97" name="Google Shape;1597;p108"/>
          <p:cNvGraphicFramePr/>
          <p:nvPr/>
        </p:nvGraphicFramePr>
        <p:xfrm>
          <a:off x="463050" y="860550"/>
          <a:ext cx="8302350" cy="3729250"/>
        </p:xfrm>
        <a:graphic>
          <a:graphicData uri="http://schemas.openxmlformats.org/drawingml/2006/table">
            <a:tbl>
              <a:tblPr>
                <a:noFill/>
                <a:tableStyleId>{6245BB0E-330C-4EA1-A2CF-34E5E1EF614B}</a:tableStyleId>
              </a:tblPr>
              <a:tblGrid>
                <a:gridCol w="277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The Browser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Dev Tools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Server Side</a:t>
                      </a:r>
                      <a:endParaRPr sz="1000" b="1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HTML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Heroku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Templating engines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CSS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Git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Sessions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JavaScript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GitHub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Writing tests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jQuery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Databases</a:t>
                      </a: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A78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Node.js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Bootstrap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MySQL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Express.js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SEO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MongoDB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Creating APIs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API Interaction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MVC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APIs (Consuming)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User authentication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JSON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ORM (Object-relational mapping)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AJAX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</a:rPr>
                        <a:t>CS Fundamentals </a:t>
                      </a:r>
                      <a:endParaRPr sz="1000" b="1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CA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Real-time cloud database via Firebase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Algorithms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Cutting-Edge Development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D7E7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Design patterns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React.js</a:t>
                      </a: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"/>
              <a:t>Let’s Get Crackin’!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110" descr="http://cdn.osxdaily.com/wp-content/uploads/2013/02/better-looking-terminal-mac-os-x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650" y="721775"/>
            <a:ext cx="5582500" cy="40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Console/Terminal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Crackin’—Intro to Console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Console Commands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21" name="Google Shape;1621;p1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1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5"/>
          <p:cNvSpPr txBox="1">
            <a:spLocks noGrp="1"/>
          </p:cNvSpPr>
          <p:nvPr>
            <p:ph type="title"/>
          </p:nvPr>
        </p:nvSpPr>
        <p:spPr>
          <a:xfrm>
            <a:off x="2544050" y="302150"/>
            <a:ext cx="5770200" cy="652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b="1" dirty="0"/>
              <a:t>Top 3 Common Qs.</a:t>
            </a:r>
            <a:br>
              <a:rPr lang="en" sz="3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C0C1F-499C-D145-AA43-7804EFDAB556}"/>
              </a:ext>
            </a:extLst>
          </p:cNvPr>
          <p:cNvGrpSpPr/>
          <p:nvPr/>
        </p:nvGrpSpPr>
        <p:grpSpPr>
          <a:xfrm>
            <a:off x="2544050" y="954158"/>
            <a:ext cx="4488517" cy="3840480"/>
            <a:chOff x="533400" y="806254"/>
            <a:chExt cx="6553200" cy="53371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AFB3CA-13BA-DE43-AB7C-2207F9D9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806254"/>
              <a:ext cx="6553200" cy="533714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A50CF3-A012-F140-BFE3-8BBC2E46F6C1}"/>
                </a:ext>
              </a:extLst>
            </p:cNvPr>
            <p:cNvSpPr/>
            <p:nvPr/>
          </p:nvSpPr>
          <p:spPr>
            <a:xfrm>
              <a:off x="3276600" y="3505200"/>
              <a:ext cx="838200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BC6A60-1F16-3C44-AE36-779F6927FC78}"/>
                </a:ext>
              </a:extLst>
            </p:cNvPr>
            <p:cNvSpPr/>
            <p:nvPr/>
          </p:nvSpPr>
          <p:spPr>
            <a:xfrm>
              <a:off x="2971800" y="4419600"/>
              <a:ext cx="533400" cy="381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54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Console Commands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29" name="Google Shape;1629;p1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Suggested Time: </a:t>
            </a:r>
            <a:r>
              <a:rPr lang="en"/>
              <a:t>1 min</a:t>
            </a:r>
            <a:endParaRPr/>
          </a:p>
        </p:txBody>
      </p:sp>
      <p:sp>
        <p:nvSpPr>
          <p:cNvPr id="1630" name="Google Shape;1630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579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Create a folder on your desktop named code. You’ll put all the code you write today inside that folder.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Best Practices: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113"/>
          <p:cNvSpPr/>
          <p:nvPr/>
        </p:nvSpPr>
        <p:spPr>
          <a:xfrm>
            <a:off x="1362456" y="19860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113"/>
          <p:cNvSpPr txBox="1">
            <a:spLocks noGrp="1"/>
          </p:cNvSpPr>
          <p:nvPr>
            <p:ph type="subTitle" idx="1"/>
          </p:nvPr>
        </p:nvSpPr>
        <p:spPr>
          <a:xfrm>
            <a:off x="25" y="2005225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lowercase for folder and file names.</a:t>
            </a:r>
            <a:endParaRPr/>
          </a:p>
        </p:txBody>
      </p:sp>
      <p:pic>
        <p:nvPicPr>
          <p:cNvPr id="1633" name="Google Shape;1633;p11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999836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13"/>
          <p:cNvSpPr/>
          <p:nvPr/>
        </p:nvSpPr>
        <p:spPr>
          <a:xfrm>
            <a:off x="1362456" y="266448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113"/>
          <p:cNvSpPr txBox="1">
            <a:spLocks noGrp="1"/>
          </p:cNvSpPr>
          <p:nvPr>
            <p:ph type="subTitle" idx="2"/>
          </p:nvPr>
        </p:nvSpPr>
        <p:spPr>
          <a:xfrm>
            <a:off x="25" y="2683675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put spaces in folder and file names.</a:t>
            </a:r>
            <a:endParaRPr/>
          </a:p>
        </p:txBody>
      </p:sp>
      <p:pic>
        <p:nvPicPr>
          <p:cNvPr id="1636" name="Google Shape;1636;p11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678285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13"/>
          <p:cNvSpPr/>
          <p:nvPr/>
        </p:nvSpPr>
        <p:spPr>
          <a:xfrm>
            <a:off x="1362456" y="33519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113"/>
          <p:cNvSpPr txBox="1">
            <a:spLocks noGrp="1"/>
          </p:cNvSpPr>
          <p:nvPr>
            <p:ph type="subTitle" idx="3"/>
          </p:nvPr>
        </p:nvSpPr>
        <p:spPr>
          <a:xfrm>
            <a:off x="25" y="3371125"/>
            <a:ext cx="8595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underscores to separate words in folder and file names.</a:t>
            </a:r>
            <a:endParaRPr dirty="0"/>
          </a:p>
        </p:txBody>
      </p:sp>
      <p:pic>
        <p:nvPicPr>
          <p:cNvPr id="1639" name="Google Shape;1639;p113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336573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Console Commands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46" name="Google Shape;1646;p11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12 minutes</a:t>
            </a:r>
            <a:endParaRPr/>
          </a:p>
        </p:txBody>
      </p:sp>
      <p:sp>
        <p:nvSpPr>
          <p:cNvPr id="1647" name="Google Shape;1647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2332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the Terminal/console and using only the command line: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BONUS!</a:t>
            </a:r>
            <a:endParaRPr/>
          </a:p>
        </p:txBody>
      </p:sp>
      <p:sp>
        <p:nvSpPr>
          <p:cNvPr id="1648" name="Google Shape;1648;p114"/>
          <p:cNvSpPr/>
          <p:nvPr/>
        </p:nvSpPr>
        <p:spPr>
          <a:xfrm>
            <a:off x="1045025" y="1085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114"/>
          <p:cNvSpPr txBox="1">
            <a:spLocks noGrp="1"/>
          </p:cNvSpPr>
          <p:nvPr>
            <p:ph type="subTitle" idx="1"/>
          </p:nvPr>
        </p:nvSpPr>
        <p:spPr>
          <a:xfrm>
            <a:off x="0" y="1099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folder with the name </a:t>
            </a:r>
            <a:r>
              <a:rPr lang="en" sz="1200">
                <a:highlight>
                  <a:srgbClr val="FFFF00"/>
                </a:highlight>
              </a:rPr>
              <a:t>first_day_stuff</a:t>
            </a:r>
            <a:r>
              <a:rPr lang="en" sz="1200"/>
              <a:t>.</a:t>
            </a:r>
            <a:endParaRPr sz="1200"/>
          </a:p>
        </p:txBody>
      </p:sp>
      <p:sp>
        <p:nvSpPr>
          <p:cNvPr id="1650" name="Google Shape;1650;p114"/>
          <p:cNvSpPr/>
          <p:nvPr/>
        </p:nvSpPr>
        <p:spPr>
          <a:xfrm>
            <a:off x="1045200" y="16080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114"/>
          <p:cNvSpPr txBox="1">
            <a:spLocks noGrp="1"/>
          </p:cNvSpPr>
          <p:nvPr>
            <p:ph type="subTitle" idx="2"/>
          </p:nvPr>
        </p:nvSpPr>
        <p:spPr>
          <a:xfrm>
            <a:off x="250" y="16217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HTML file with the name </a:t>
            </a:r>
            <a:r>
              <a:rPr lang="en" sz="1200">
                <a:highlight>
                  <a:srgbClr val="FFFF00"/>
                </a:highlight>
              </a:rPr>
              <a:t>first_day.html</a:t>
            </a:r>
            <a:r>
              <a:rPr lang="en" sz="1200"/>
              <a:t>.</a:t>
            </a:r>
            <a:endParaRPr sz="1200"/>
          </a:p>
        </p:txBody>
      </p:sp>
      <p:sp>
        <p:nvSpPr>
          <p:cNvPr id="1652" name="Google Shape;1652;p114"/>
          <p:cNvSpPr/>
          <p:nvPr/>
        </p:nvSpPr>
        <p:spPr>
          <a:xfrm>
            <a:off x="1045075" y="21312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114"/>
          <p:cNvSpPr txBox="1">
            <a:spLocks noGrp="1"/>
          </p:cNvSpPr>
          <p:nvPr>
            <p:ph type="subTitle" idx="3"/>
          </p:nvPr>
        </p:nvSpPr>
        <p:spPr>
          <a:xfrm>
            <a:off x="0" y="21449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Open the current folder containing the new HTML file.</a:t>
            </a:r>
            <a:endParaRPr sz="1200"/>
          </a:p>
        </p:txBody>
      </p:sp>
      <p:sp>
        <p:nvSpPr>
          <p:cNvPr id="1654" name="Google Shape;1654;p114"/>
          <p:cNvSpPr/>
          <p:nvPr/>
        </p:nvSpPr>
        <p:spPr>
          <a:xfrm>
            <a:off x="1045100" y="30240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114"/>
          <p:cNvSpPr txBox="1">
            <a:spLocks noGrp="1"/>
          </p:cNvSpPr>
          <p:nvPr>
            <p:ph type="subTitle" idx="4"/>
          </p:nvPr>
        </p:nvSpPr>
        <p:spPr>
          <a:xfrm>
            <a:off x="0" y="30377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multiple directories/folders with the names </a:t>
            </a:r>
            <a:r>
              <a:rPr lang="en" sz="1200">
                <a:highlight>
                  <a:srgbClr val="FFFF00"/>
                </a:highlight>
              </a:rPr>
              <a:t>one_folder</a:t>
            </a:r>
            <a:r>
              <a:rPr lang="en" sz="1200"/>
              <a:t> and </a:t>
            </a:r>
            <a:r>
              <a:rPr lang="en" sz="1200">
                <a:highlight>
                  <a:srgbClr val="FFFF00"/>
                </a:highlight>
              </a:rPr>
              <a:t>second_folder</a:t>
            </a:r>
            <a:r>
              <a:rPr lang="en" sz="1200"/>
              <a:t> with one command.</a:t>
            </a:r>
            <a:endParaRPr sz="1200"/>
          </a:p>
        </p:txBody>
      </p:sp>
      <p:sp>
        <p:nvSpPr>
          <p:cNvPr id="1656" name="Google Shape;1656;p114"/>
          <p:cNvSpPr/>
          <p:nvPr/>
        </p:nvSpPr>
        <p:spPr>
          <a:xfrm>
            <a:off x="1045100" y="35466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114"/>
          <p:cNvSpPr txBox="1">
            <a:spLocks noGrp="1"/>
          </p:cNvSpPr>
          <p:nvPr>
            <p:ph type="subTitle" idx="5"/>
          </p:nvPr>
        </p:nvSpPr>
        <p:spPr>
          <a:xfrm>
            <a:off x="-50" y="3560375"/>
            <a:ext cx="916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multiple files with the names </a:t>
            </a:r>
            <a:r>
              <a:rPr lang="en" sz="1200">
                <a:highlight>
                  <a:srgbClr val="FFFF00"/>
                </a:highlight>
              </a:rPr>
              <a:t>one.html</a:t>
            </a:r>
            <a:r>
              <a:rPr lang="en" sz="1200"/>
              <a:t> and </a:t>
            </a:r>
            <a:r>
              <a:rPr lang="en" sz="1200">
                <a:highlight>
                  <a:srgbClr val="FFFF00"/>
                </a:highlight>
              </a:rPr>
              <a:t>two.html</a:t>
            </a:r>
            <a:r>
              <a:rPr lang="en" sz="1200"/>
              <a:t> with one command in the </a:t>
            </a:r>
            <a:r>
              <a:rPr lang="en" sz="1200">
                <a:highlight>
                  <a:srgbClr val="FFFF00"/>
                </a:highlight>
              </a:rPr>
              <a:t>first_day_stuff</a:t>
            </a:r>
            <a:r>
              <a:rPr lang="en" sz="1200"/>
              <a:t> directory.</a:t>
            </a:r>
            <a:endParaRPr sz="1200"/>
          </a:p>
        </p:txBody>
      </p:sp>
      <p:pic>
        <p:nvPicPr>
          <p:cNvPr id="1658" name="Google Shape;1658;p11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0953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1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16334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14"/>
          <p:cNvPicPr preferRelativeResize="0"/>
          <p:nvPr/>
        </p:nvPicPr>
        <p:blipFill rotWithShape="1">
          <a:blip r:embed="rId3">
            <a:alphaModFix/>
          </a:blip>
          <a:srcRect t="1830" b="1830"/>
          <a:stretch/>
        </p:blipFill>
        <p:spPr>
          <a:xfrm>
            <a:off x="429768" y="21294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14"/>
          <p:cNvPicPr preferRelativeResize="0"/>
          <p:nvPr/>
        </p:nvPicPr>
        <p:blipFill rotWithShape="1">
          <a:blip r:embed="rId4">
            <a:alphaModFix/>
          </a:blip>
          <a:srcRect t="1047" b="1037"/>
          <a:stretch/>
        </p:blipFill>
        <p:spPr>
          <a:xfrm>
            <a:off x="429768" y="30491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14"/>
          <p:cNvPicPr preferRelativeResize="0"/>
          <p:nvPr/>
        </p:nvPicPr>
        <p:blipFill rotWithShape="1">
          <a:blip r:embed="rId4">
            <a:alphaModFix/>
          </a:blip>
          <a:srcRect t="1380" b="1390"/>
          <a:stretch/>
        </p:blipFill>
        <p:spPr>
          <a:xfrm>
            <a:off x="429768" y="356616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68600" cy="51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Console: Discuss with Neighbors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0" name="Google Shape;1670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11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HTML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3" name="Google Shape;1683;p117" descr="http://www.99lime.com/_bak/topics/you-only-need-10-tags/assets/example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314" y="939719"/>
            <a:ext cx="3582222" cy="3106015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&lt;title&gt;Intro to HTML&lt;/title&gt;</a:t>
            </a:r>
            <a:endParaRPr/>
          </a:p>
        </p:txBody>
      </p:sp>
      <p:sp>
        <p:nvSpPr>
          <p:cNvPr id="1685" name="Google Shape;168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</a:t>
            </a:r>
            <a:endParaRPr/>
          </a:p>
        </p:txBody>
      </p:sp>
      <p:sp>
        <p:nvSpPr>
          <p:cNvPr id="1686" name="Google Shape;1686;p11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4342500" cy="1901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20574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HTML is one of the three base languages behind every website.</a:t>
            </a:r>
            <a:endParaRPr sz="1800"/>
          </a:p>
          <a:p>
            <a:pPr marL="320040" lvl="0" indent="-20574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It defines all the basic content and a bit of formatting.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Intro to HTML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2" name="Google Shape;1692;p1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1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Intro to HTML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00" name="Google Shape;1700;p119"/>
          <p:cNvSpPr txBox="1">
            <a:spLocks noGrp="1"/>
          </p:cNvSpPr>
          <p:nvPr>
            <p:ph type="body" idx="2"/>
          </p:nvPr>
        </p:nvSpPr>
        <p:spPr>
          <a:xfrm>
            <a:off x="0" y="889125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In a new HTML file, create the basic structure of an HTML document and include the following in it:</a:t>
            </a:r>
            <a:endParaRPr sz="1300" b="1"/>
          </a:p>
          <a:p>
            <a:pPr marL="320040" lvl="0" indent="-173990" algn="l" rtl="0">
              <a:spcBef>
                <a:spcPts val="3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DOCTYPE declaration</a:t>
            </a:r>
            <a:endParaRPr sz="1300"/>
          </a:p>
          <a:p>
            <a:pPr marL="320040" lvl="0" indent="-17399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Head tag with a title tag</a:t>
            </a:r>
            <a:endParaRPr sz="1300"/>
          </a:p>
          <a:p>
            <a:pPr marL="320040" lvl="0" indent="-17399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H1 tag with a title of your choice</a:t>
            </a:r>
            <a:endParaRPr sz="1300"/>
          </a:p>
          <a:p>
            <a:pPr marL="320040" lvl="0" indent="-17399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An embedded image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 b="1"/>
              <a:t>Now add the following three links to your page:</a:t>
            </a:r>
            <a:endParaRPr sz="1300" b="1"/>
          </a:p>
          <a:p>
            <a:pPr marL="320040" lvl="0" indent="-173990" algn="l" rtl="0">
              <a:spcBef>
                <a:spcPts val="3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One link that has target="_blank" so that it opens a new tab when clicked</a:t>
            </a:r>
            <a:endParaRPr sz="1300"/>
          </a:p>
          <a:p>
            <a:pPr marL="320040" lvl="0" indent="-17399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One link that is bold</a:t>
            </a:r>
            <a:endParaRPr sz="1300"/>
          </a:p>
          <a:p>
            <a:pPr marL="320040" lvl="0" indent="-17399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One link that is only a placeholder (it goes nowhere)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 b="1"/>
              <a:t>BONUS!</a:t>
            </a:r>
            <a:endParaRPr sz="1300" b="1"/>
          </a:p>
          <a:p>
            <a:pPr marL="320040" lvl="0" indent="-173990" algn="l" rtl="0">
              <a:spcBef>
                <a:spcPts val="3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 an ordered list of steps to make a sandwich</a:t>
            </a:r>
            <a:endParaRPr sz="1300"/>
          </a:p>
          <a:p>
            <a:pPr marL="320040" lvl="0" indent="-17399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 an unordered list of five bands/musicians you like</a:t>
            </a:r>
            <a:endParaRPr sz="1300"/>
          </a:p>
          <a:p>
            <a:pPr marL="320040" lvl="0" indent="-17399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 a table with two columns (animal class and animal name) and four rows of animals</a:t>
            </a:r>
            <a:endParaRPr sz="1300"/>
          </a:p>
          <a:p>
            <a:pPr marL="320040" lvl="0" indent="-17399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an alternate way of separating links without line breaks</a:t>
            </a:r>
            <a:endParaRPr sz="1300"/>
          </a:p>
          <a:p>
            <a:pPr marL="320040" lvl="0" indent="-17399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Embed a YouTube video of your favorite band/musician</a:t>
            </a: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300"/>
              </a:spcBef>
              <a:spcAft>
                <a:spcPts val="300"/>
              </a:spcAft>
              <a:buNone/>
            </a:pPr>
            <a:endParaRPr sz="1300"/>
          </a:p>
        </p:txBody>
      </p:sp>
      <p:sp>
        <p:nvSpPr>
          <p:cNvPr id="1701" name="Google Shape;1701;p1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5 minutes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7" name="Google Shape;1707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188" y="1183050"/>
            <a:ext cx="6257925" cy="35503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Video Walkthrough</a:t>
            </a:r>
            <a:endParaRPr/>
          </a:p>
        </p:txBody>
      </p:sp>
      <p:sp>
        <p:nvSpPr>
          <p:cNvPr id="1709" name="Google Shape;1709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Watch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walkthrough video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&lt;title&gt;Intro to HTML&lt;/title&gt;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121"/>
          <p:cNvSpPr txBox="1">
            <a:spLocks noGrp="1"/>
          </p:cNvSpPr>
          <p:nvPr>
            <p:ph type="subTitle" idx="1"/>
          </p:nvPr>
        </p:nvSpPr>
        <p:spPr>
          <a:xfrm>
            <a:off x="3025575" y="22069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How’d it go?</a:t>
            </a:r>
            <a:endParaRPr sz="3600"/>
          </a:p>
        </p:txBody>
      </p:sp>
      <p:pic>
        <p:nvPicPr>
          <p:cNvPr id="1717" name="Google Shape;17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00" y="1471613"/>
            <a:ext cx="2200276" cy="220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2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</a:t>
            </a:r>
            <a:endParaRPr/>
          </a:p>
        </p:txBody>
      </p:sp>
      <p:sp>
        <p:nvSpPr>
          <p:cNvPr id="1723" name="Google Shape;1723;p12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Homework Assignment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1731" name="Google Shape;1731;p12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123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733" name="Google Shape;173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4" name="Google Shape;173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123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1736" name="Google Shape;1736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7" name="Google Shape;1737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123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1739" name="Google Shape;173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40" name="Google Shape;174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123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indent="0">
              <a:buNone/>
            </a:pPr>
            <a:r>
              <a:rPr lang="en" sz="1800" dirty="0"/>
              <a:t>Name</a:t>
            </a:r>
            <a:endParaRPr dirty="0"/>
          </a:p>
        </p:txBody>
      </p:sp>
      <p:sp>
        <p:nvSpPr>
          <p:cNvPr id="1742" name="Google Shape;1742;p123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123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23"/>
          <p:cNvSpPr txBox="1">
            <a:spLocks noGrp="1"/>
          </p:cNvSpPr>
          <p:nvPr>
            <p:ph type="subTitle" idx="2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1745" name="Google Shape;1745;p123"/>
          <p:cNvSpPr txBox="1">
            <a:spLocks noGrp="1"/>
          </p:cNvSpPr>
          <p:nvPr>
            <p:ph type="subTitle" idx="3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algn="l"/>
            <a:r>
              <a:rPr lang="en" sz="1800" dirty="0"/>
              <a:t>Motivation</a:t>
            </a:r>
            <a:endParaRPr dirty="0"/>
          </a:p>
        </p:txBody>
      </p:sp>
      <p:grpSp>
        <p:nvGrpSpPr>
          <p:cNvPr id="19" name="Google Shape;1738;p123">
            <a:extLst>
              <a:ext uri="{FF2B5EF4-FFF2-40B4-BE49-F238E27FC236}">
                <a16:creationId xmlns:a16="http://schemas.microsoft.com/office/drawing/2014/main" id="{383E25CE-7F46-FF4E-9E92-BCB95CBDFFEA}"/>
              </a:ext>
            </a:extLst>
          </p:cNvPr>
          <p:cNvGrpSpPr/>
          <p:nvPr/>
        </p:nvGrpSpPr>
        <p:grpSpPr>
          <a:xfrm>
            <a:off x="457200" y="3449790"/>
            <a:ext cx="776889" cy="621300"/>
            <a:chOff x="457200" y="1378813"/>
            <a:chExt cx="776889" cy="621300"/>
          </a:xfrm>
        </p:grpSpPr>
        <p:sp>
          <p:nvSpPr>
            <p:cNvPr id="20" name="Google Shape;1739;p123">
              <a:extLst>
                <a:ext uri="{FF2B5EF4-FFF2-40B4-BE49-F238E27FC236}">
                  <a16:creationId xmlns:a16="http://schemas.microsoft.com/office/drawing/2014/main" id="{A1607DFF-26F4-E448-A6E0-A2F4BF6A15DA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" name="Google Shape;1740;p123">
              <a:extLst>
                <a:ext uri="{FF2B5EF4-FFF2-40B4-BE49-F238E27FC236}">
                  <a16:creationId xmlns:a16="http://schemas.microsoft.com/office/drawing/2014/main" id="{4F41EE65-5A89-324F-8668-B50EE32E3002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743;p123">
            <a:extLst>
              <a:ext uri="{FF2B5EF4-FFF2-40B4-BE49-F238E27FC236}">
                <a16:creationId xmlns:a16="http://schemas.microsoft.com/office/drawing/2014/main" id="{7A800031-777C-C643-93DC-D746C2F28DCB}"/>
              </a:ext>
            </a:extLst>
          </p:cNvPr>
          <p:cNvSpPr/>
          <p:nvPr/>
        </p:nvSpPr>
        <p:spPr>
          <a:xfrm>
            <a:off x="1352550" y="344979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sym typeface="Roboto"/>
              </a:rPr>
              <a:t> Expectation</a:t>
            </a: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8E46EE-46A7-EB43-A413-AFFB8904E18F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786503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</a:t>
            </a:r>
            <a:endParaRPr/>
          </a:p>
        </p:txBody>
      </p:sp>
      <p:sp>
        <p:nvSpPr>
          <p:cNvPr id="1730" name="Google Shape;1730;p12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Due Date: </a:t>
            </a:r>
            <a:r>
              <a:rPr lang="en"/>
              <a:t>Next Class</a:t>
            </a:r>
            <a:endParaRPr/>
          </a:p>
        </p:txBody>
      </p:sp>
      <p:sp>
        <p:nvSpPr>
          <p:cNvPr id="1731" name="Google Shape;1731;p12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123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733" name="Google Shape;173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4" name="Google Shape;173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123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1736" name="Google Shape;1736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7" name="Google Shape;1737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123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1739" name="Google Shape;173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40" name="Google Shape;174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123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Figure out where the Git repo is for our class. </a:t>
            </a:r>
            <a:endParaRPr dirty="0"/>
          </a:p>
        </p:txBody>
      </p:sp>
      <p:sp>
        <p:nvSpPr>
          <p:cNvPr id="1742" name="Google Shape;1742;p123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123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23"/>
          <p:cNvSpPr txBox="1">
            <a:spLocks noGrp="1"/>
          </p:cNvSpPr>
          <p:nvPr>
            <p:ph type="subTitle" idx="2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Redo the Terminal example from today’s class. </a:t>
            </a:r>
            <a:endParaRPr/>
          </a:p>
        </p:txBody>
      </p:sp>
      <p:sp>
        <p:nvSpPr>
          <p:cNvPr id="1745" name="Google Shape;1745;p123"/>
          <p:cNvSpPr txBox="1">
            <a:spLocks noGrp="1"/>
          </p:cNvSpPr>
          <p:nvPr>
            <p:ph type="subTitle" idx="3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Redo the HTML example from today’s class. </a:t>
            </a:r>
            <a:br>
              <a:rPr lang="en"/>
            </a:br>
            <a:r>
              <a:rPr lang="en"/>
              <a:t>(Watch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walkthrough video</a:t>
            </a:r>
            <a:r>
              <a:rPr lang="en"/>
              <a:t> if you feel a bit lost.)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The Path of Learning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48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Your Goals – Why are you here</a:t>
            </a:r>
            <a:endParaRPr dirty="0"/>
          </a:p>
        </p:txBody>
      </p:sp>
      <p:sp>
        <p:nvSpPr>
          <p:cNvPr id="1731" name="Google Shape;1731;p123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123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1733" name="Google Shape;173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dirty="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4" name="Google Shape;173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123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1736" name="Google Shape;1736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7" name="Google Shape;1737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8" name="Google Shape;1738;p123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1739" name="Google Shape;173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40" name="Google Shape;174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123"/>
          <p:cNvSpPr txBox="1">
            <a:spLocks noGrp="1"/>
          </p:cNvSpPr>
          <p:nvPr>
            <p:ph type="subTitle" idx="1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indent="0">
              <a:buNone/>
            </a:pPr>
            <a:r>
              <a:rPr lang="en" sz="1800" dirty="0" err="1"/>
              <a:t>udemy</a:t>
            </a:r>
            <a:endParaRPr dirty="0"/>
          </a:p>
        </p:txBody>
      </p:sp>
      <p:sp>
        <p:nvSpPr>
          <p:cNvPr id="1742" name="Google Shape;1742;p123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123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123"/>
          <p:cNvSpPr txBox="1">
            <a:spLocks noGrp="1"/>
          </p:cNvSpPr>
          <p:nvPr>
            <p:ph type="subTitle" idx="2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freecodecamp</a:t>
            </a:r>
            <a:endParaRPr dirty="0"/>
          </a:p>
        </p:txBody>
      </p:sp>
      <p:sp>
        <p:nvSpPr>
          <p:cNvPr id="1745" name="Google Shape;1745;p123"/>
          <p:cNvSpPr txBox="1">
            <a:spLocks noGrp="1"/>
          </p:cNvSpPr>
          <p:nvPr>
            <p:ph type="subTitle" idx="3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algn="l"/>
            <a:r>
              <a:rPr lang="en" sz="1800" dirty="0" err="1"/>
              <a:t>pluralsight</a:t>
            </a:r>
            <a:endParaRPr dirty="0"/>
          </a:p>
        </p:txBody>
      </p:sp>
      <p:grpSp>
        <p:nvGrpSpPr>
          <p:cNvPr id="19" name="Google Shape;1738;p123">
            <a:extLst>
              <a:ext uri="{FF2B5EF4-FFF2-40B4-BE49-F238E27FC236}">
                <a16:creationId xmlns:a16="http://schemas.microsoft.com/office/drawing/2014/main" id="{383E25CE-7F46-FF4E-9E92-BCB95CBDFFEA}"/>
              </a:ext>
            </a:extLst>
          </p:cNvPr>
          <p:cNvGrpSpPr/>
          <p:nvPr/>
        </p:nvGrpSpPr>
        <p:grpSpPr>
          <a:xfrm>
            <a:off x="457200" y="3449790"/>
            <a:ext cx="776889" cy="621300"/>
            <a:chOff x="457200" y="1378813"/>
            <a:chExt cx="776889" cy="621300"/>
          </a:xfrm>
        </p:grpSpPr>
        <p:sp>
          <p:nvSpPr>
            <p:cNvPr id="20" name="Google Shape;1739;p123">
              <a:extLst>
                <a:ext uri="{FF2B5EF4-FFF2-40B4-BE49-F238E27FC236}">
                  <a16:creationId xmlns:a16="http://schemas.microsoft.com/office/drawing/2014/main" id="{A1607DFF-26F4-E448-A6E0-A2F4BF6A15DA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" name="Google Shape;1740;p123">
              <a:extLst>
                <a:ext uri="{FF2B5EF4-FFF2-40B4-BE49-F238E27FC236}">
                  <a16:creationId xmlns:a16="http://schemas.microsoft.com/office/drawing/2014/main" id="{4F41EE65-5A89-324F-8668-B50EE32E3002}"/>
                </a:ext>
              </a:extLst>
            </p:cNvPr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1743;p123">
            <a:extLst>
              <a:ext uri="{FF2B5EF4-FFF2-40B4-BE49-F238E27FC236}">
                <a16:creationId xmlns:a16="http://schemas.microsoft.com/office/drawing/2014/main" id="{7A800031-777C-C643-93DC-D746C2F28DCB}"/>
              </a:ext>
            </a:extLst>
          </p:cNvPr>
          <p:cNvSpPr/>
          <p:nvPr/>
        </p:nvSpPr>
        <p:spPr>
          <a:xfrm>
            <a:off x="1352550" y="344979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800" dirty="0">
                <a:latin typeface="Roboto"/>
                <a:ea typeface="Roboto"/>
                <a:sym typeface="Roboto"/>
              </a:rPr>
              <a:t> </a:t>
            </a:r>
            <a:r>
              <a:rPr lang="en" sz="1800" dirty="0" err="1">
                <a:latin typeface="Roboto"/>
                <a:ea typeface="Roboto"/>
                <a:sym typeface="Roboto"/>
              </a:rPr>
              <a:t>udacity</a:t>
            </a: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8E46EE-46A7-EB43-A413-AFFB8904E18F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E3AD52-1C83-1746-8721-B27A0EE16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774" y="1542120"/>
            <a:ext cx="2695492" cy="17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Your Goal = Our Goal</a:t>
            </a:r>
            <a:endParaRPr sz="3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As instructors, we take your goals very, very seriously.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2410</Words>
  <Application>Microsoft Macintosh PowerPoint</Application>
  <PresentationFormat>On-screen Show (16:9)</PresentationFormat>
  <Paragraphs>461</Paragraphs>
  <Slides>60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Calibri</vt:lpstr>
      <vt:lpstr>Arial</vt:lpstr>
      <vt:lpstr>Inconsolata</vt:lpstr>
      <vt:lpstr>Roboto Thin</vt:lpstr>
      <vt:lpstr>Roboto</vt:lpstr>
      <vt:lpstr>Roboto Light</vt:lpstr>
      <vt:lpstr>Amatic SC</vt:lpstr>
      <vt:lpstr>Roboto Medium</vt:lpstr>
      <vt:lpstr>Simple Light</vt:lpstr>
      <vt:lpstr>1_Unbranded</vt:lpstr>
      <vt:lpstr>The Zen of Coding</vt:lpstr>
      <vt:lpstr>Introductions </vt:lpstr>
      <vt:lpstr>Danyal </vt:lpstr>
      <vt:lpstr>Top 3 Common Qs. </vt:lpstr>
      <vt:lpstr>Top 3 Common Qs. </vt:lpstr>
      <vt:lpstr>Introductions</vt:lpstr>
      <vt:lpstr>The Path of Learning </vt:lpstr>
      <vt:lpstr>Your Goals – Why are you here</vt:lpstr>
      <vt:lpstr>Your Goal = Our Goal As instructors, we take your goals very, very seriously. </vt:lpstr>
      <vt:lpstr>Support Team Promise</vt:lpstr>
      <vt:lpstr>But Remember: Nothing good comes easily. </vt:lpstr>
      <vt:lpstr>Results</vt:lpstr>
      <vt:lpstr>Our Keys to Success</vt:lpstr>
      <vt:lpstr>Don’t Be This Person:</vt:lpstr>
      <vt:lpstr>This Should Be You</vt:lpstr>
      <vt:lpstr>The Path of Learning </vt:lpstr>
      <vt:lpstr>Nothing comes easy. As students, you face three  HUGE obstacles.</vt:lpstr>
      <vt:lpstr>Obstacle #1: The Great Confusion</vt:lpstr>
      <vt:lpstr>Obstacle #2: The Great Doubt  </vt:lpstr>
      <vt:lpstr>Obstacle #3: The Great Distance</vt:lpstr>
      <vt:lpstr>Nothing Comes Easy</vt:lpstr>
      <vt:lpstr>Advice for the Journey</vt:lpstr>
      <vt:lpstr>Advice for the Journey </vt:lpstr>
      <vt:lpstr>Advice for the Journey</vt:lpstr>
      <vt:lpstr>And Remember...</vt:lpstr>
      <vt:lpstr>Google Fu: The Most Important Skill of All</vt:lpstr>
      <vt:lpstr>Course Structure </vt:lpstr>
      <vt:lpstr>Course Duration</vt:lpstr>
      <vt:lpstr>Assignments</vt:lpstr>
      <vt:lpstr>Projects</vt:lpstr>
      <vt:lpstr>Grades</vt:lpstr>
      <vt:lpstr>Course Content – Phase 1</vt:lpstr>
      <vt:lpstr>Course Content – Phase 2</vt:lpstr>
      <vt:lpstr>Course Content – Phase 3</vt:lpstr>
      <vt:lpstr>Plagiarism </vt:lpstr>
      <vt:lpstr>Daily Schedule</vt:lpstr>
      <vt:lpstr>Prework </vt:lpstr>
      <vt:lpstr>Software Checklist</vt:lpstr>
      <vt:lpstr>Accounts Checklist</vt:lpstr>
      <vt:lpstr>Self-Check</vt:lpstr>
      <vt:lpstr>PowerPoint Presentation</vt:lpstr>
      <vt:lpstr>The Modern Web</vt:lpstr>
      <vt:lpstr>What Exactly Is Full-Stack Development?</vt:lpstr>
      <vt:lpstr>Full-Stack Development </vt:lpstr>
      <vt:lpstr>Full-Stack Development </vt:lpstr>
      <vt:lpstr>Let’s Get Crackin’! </vt:lpstr>
      <vt:lpstr>Intro to Console/Terminal</vt:lpstr>
      <vt:lpstr>Let’s Get Crackin’—Intro to Console</vt:lpstr>
      <vt:lpstr>Activity:  Console Commands</vt:lpstr>
      <vt:lpstr>Activity: Console Commands</vt:lpstr>
      <vt:lpstr>Activity: Console Commands</vt:lpstr>
      <vt:lpstr>Intro to Console: Discuss with Neighbors  </vt:lpstr>
      <vt:lpstr>Hello, HTML</vt:lpstr>
      <vt:lpstr>&lt;title&gt;Intro to HTML&lt;/title&gt;</vt:lpstr>
      <vt:lpstr>Activity:  Intro to HTML</vt:lpstr>
      <vt:lpstr> Activity: Intro to HTML</vt:lpstr>
      <vt:lpstr>YouTube Video Walkthrough</vt:lpstr>
      <vt:lpstr>&lt;title&gt;Intro to HTML&lt;/title&gt; </vt:lpstr>
      <vt:lpstr>Next Class</vt:lpstr>
      <vt:lpstr>Homework Assignment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Zen of Coding</dc:title>
  <cp:lastModifiedBy>Danyal Khalid</cp:lastModifiedBy>
  <cp:revision>43</cp:revision>
  <dcterms:modified xsi:type="dcterms:W3CDTF">2020-02-24T01:53:36Z</dcterms:modified>
</cp:coreProperties>
</file>